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docMetadata/LabelInfo.xml" ContentType="application/vnd.ms-office.classificationlabels+xml"/>
  <Override PartName="/docProps/app.xml" ContentType="application/vnd.openxmlformats-officedocument.extended-properties+xml"/>
  <Override PartName="/docProps/core.xml" ContentType="application/vnd.openxmlformats-package.core-properties+xml"/>
  <Override PartName="/ppt/authors.xml" ContentType="application/vnd.ms-powerpoint.author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openxmlformats.org/officeDocument/2006/relationships/custom-properties" Target="docProps/custom.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47" r:id="rId1"/>
    <p:sldMasterId id="2147485551" r:id="rId2"/>
  </p:sldMasterIdLst>
  <p:notesMasterIdLst>
    <p:notesMasterId r:id="rId22"/>
  </p:notesMasterIdLst>
  <p:handoutMasterIdLst>
    <p:handoutMasterId r:id="rId23"/>
  </p:handoutMasterIdLst>
  <p:sldIdLst>
    <p:sldId id="2147479564" r:id="rId3"/>
    <p:sldId id="2147479567" r:id="rId4"/>
    <p:sldId id="265" r:id="rId5"/>
    <p:sldId id="301" r:id="rId6"/>
    <p:sldId id="268" r:id="rId7"/>
    <p:sldId id="2051" r:id="rId8"/>
    <p:sldId id="2147483615" r:id="rId9"/>
    <p:sldId id="380" r:id="rId10"/>
    <p:sldId id="266" r:id="rId11"/>
    <p:sldId id="257" r:id="rId12"/>
    <p:sldId id="2147483611" r:id="rId13"/>
    <p:sldId id="2147483614" r:id="rId14"/>
    <p:sldId id="2147483613" r:id="rId15"/>
    <p:sldId id="2147483612" r:id="rId16"/>
    <p:sldId id="302" r:id="rId17"/>
    <p:sldId id="296" r:id="rId18"/>
    <p:sldId id="279" r:id="rId19"/>
    <p:sldId id="2147483616" r:id="rId20"/>
    <p:sldId id="323" r:id="rId21"/>
  </p:sldIdLst>
  <p:sldSz cx="12192000" cy="6858000"/>
  <p:notesSz cx="6858000" cy="9144000"/>
  <p:custDataLst>
    <p:tags r:id="rId24"/>
  </p:custData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S AI Skills Fest 16:9 Template Light" id="{38B656EC-D568-4EF7-8842-9FA1AE1192C9}">
          <p14:sldIdLst>
            <p14:sldId id="2147479564"/>
            <p14:sldId id="2147479567"/>
            <p14:sldId id="265"/>
            <p14:sldId id="301"/>
          </p14:sldIdLst>
        </p14:section>
        <p14:section name="Session overview" id="{F00D733F-24DD-4069-8F9E-07DA215BDAAD}">
          <p14:sldIdLst>
            <p14:sldId id="268"/>
            <p14:sldId id="2051"/>
            <p14:sldId id="2147483615"/>
            <p14:sldId id="380"/>
          </p14:sldIdLst>
        </p14:section>
        <p14:section name="Best practices" id="{86632433-0C55-4654-A468-1B4FB0AB23F2}">
          <p14:sldIdLst>
            <p14:sldId id="266"/>
            <p14:sldId id="257"/>
            <p14:sldId id="2147483611"/>
            <p14:sldId id="2147483614"/>
            <p14:sldId id="2147483613"/>
            <p14:sldId id="2147483612"/>
          </p14:sldIdLst>
        </p14:section>
        <p14:section name="Instructor guide" id="{F4CAE19A-2633-49E8-9202-01249D4FC3EF}">
          <p14:sldIdLst>
            <p14:sldId id="302"/>
            <p14:sldId id="296"/>
            <p14:sldId id="279"/>
            <p14:sldId id="2147483616"/>
            <p14:sldId id="3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C5B1"/>
    <a:srgbClr val="000000"/>
    <a:srgbClr val="091F2C"/>
    <a:srgbClr val="E3E4E5"/>
    <a:srgbClr val="F0F0ED"/>
    <a:srgbClr val="E8E6DF"/>
    <a:srgbClr val="FFFFFF"/>
    <a:srgbClr val="1A1A1F"/>
    <a:srgbClr val="F1EFEF"/>
    <a:srgbClr val="FFF0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892" autoAdjust="0"/>
    <p:restoredTop sz="96076" autoAdjust="0"/>
  </p:normalViewPr>
  <p:slideViewPr>
    <p:cSldViewPr snapToGrid="0">
      <p:cViewPr varScale="1">
        <p:scale>
          <a:sx n="90" d="100"/>
          <a:sy n="90" d="100"/>
        </p:scale>
        <p:origin x="150" y="30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commentAuthors" Target="commentAuthors.xml"/><Relationship Id="rId33" Type="http://schemas.openxmlformats.org/officeDocument/2006/relationships/customXml" Target="../customXml/item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gs" Target="tags/tag1.xml"/><Relationship Id="rId32" Type="http://schemas.openxmlformats.org/officeDocument/2006/relationships/customXml" Target="../customXml/item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handoutMaster" Target="handoutMasters/handoutMaster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customXml" Target="../customXml/item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viewProps" Target="viewProps.xml"/><Relationship Id="rId30" Type="http://schemas.microsoft.com/office/2018/10/relationships/authors" Target="author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3/20/2025 1:18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3/20/2025 1:18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CA668-128C-A491-8938-1F41BE2648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BA72A8-E3B7-6900-7483-2B80E8E278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92E6BD-3EE8-CA69-F8F0-210EED875EE7}"/>
              </a:ext>
            </a:extLst>
          </p:cNvPr>
          <p:cNvSpPr>
            <a:spLocks noGrp="1"/>
          </p:cNvSpPr>
          <p:nvPr>
            <p:ph type="body" idx="1"/>
          </p:nvPr>
        </p:nvSpPr>
        <p:spPr/>
        <p:txBody>
          <a:bodyPr/>
          <a:lstStyle/>
          <a:p>
            <a:pPr marL="0" marR="0">
              <a:lnSpc>
                <a:spcPct val="115000"/>
              </a:lnSpc>
              <a:spcAft>
                <a:spcPts val="800"/>
              </a:spcAft>
            </a:pPr>
            <a:r>
              <a:rPr lang="en-US" sz="1800" i="1" kern="100" dirty="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1 min | Opening (Slide 2)</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i="1" kern="100" dirty="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b="1" kern="100" dirty="0">
                <a:effectLst/>
                <a:latin typeface="Aptos" panose="020B0004020202020204" pitchFamily="34" charset="0"/>
                <a:ea typeface="Malgun Gothic" panose="020B0503020000020004" pitchFamily="34" charset="-127"/>
                <a:cs typeface="Times New Roman" panose="02020603050405020304" pitchFamily="18" charset="0"/>
              </a:rPr>
              <a:t>[Opening Scene: Instructor on camera, welcoming participants with an engaging and enthusiastic tone.]</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b="1" kern="100" dirty="0">
                <a:effectLst/>
                <a:latin typeface="Aptos" panose="020B0004020202020204" pitchFamily="34" charset="0"/>
                <a:ea typeface="Malgun Gothic" panose="020B0503020000020004" pitchFamily="34" charset="-127"/>
                <a:cs typeface="Times New Roman" panose="02020603050405020304" pitchFamily="18" charset="0"/>
              </a:rPr>
              <a:t>Instructor:</a:t>
            </a:r>
            <a:br>
              <a:rPr lang="en-US" sz="1800" kern="100" dirty="0">
                <a:effectLst/>
                <a:latin typeface="Aptos" panose="020B0004020202020204" pitchFamily="34" charset="0"/>
                <a:ea typeface="Malgun Gothic" panose="020B0503020000020004" pitchFamily="34" charset="-127"/>
                <a:cs typeface="Times New Roman" panose="02020603050405020304" pitchFamily="18" charset="0"/>
              </a:rPr>
            </a:br>
            <a:r>
              <a:rPr lang="en-US" sz="1800" kern="100" dirty="0">
                <a:effectLst/>
                <a:latin typeface="Aptos" panose="020B0004020202020204" pitchFamily="34" charset="0"/>
                <a:ea typeface="Malgun Gothic" panose="020B0503020000020004" pitchFamily="34" charset="-127"/>
                <a:cs typeface="Times New Roman" panose="02020603050405020304" pitchFamily="18" charset="0"/>
              </a:rPr>
              <a:t>Hello and welcome! I’m thrilled to have you here for </a:t>
            </a:r>
            <a:r>
              <a:rPr lang="en-US" sz="1800" b="1" kern="100" dirty="0">
                <a:effectLst/>
                <a:latin typeface="Aptos" panose="020B0004020202020204" pitchFamily="34" charset="0"/>
                <a:ea typeface="Malgun Gothic" panose="020B0503020000020004" pitchFamily="34" charset="-127"/>
                <a:cs typeface="Times New Roman" panose="02020603050405020304" pitchFamily="18" charset="0"/>
              </a:rPr>
              <a:t>"AI in Action: Unlock Productivity at Work."</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kern="100" dirty="0">
                <a:effectLst/>
                <a:latin typeface="Aptos" panose="020B0004020202020204" pitchFamily="34" charset="0"/>
                <a:ea typeface="Malgun Gothic" panose="020B0503020000020004" pitchFamily="34" charset="-127"/>
                <a:cs typeface="Times New Roman" panose="02020603050405020304" pitchFamily="18" charset="0"/>
              </a:rPr>
              <a:t>My name is </a:t>
            </a:r>
            <a:r>
              <a:rPr lang="en-US" sz="1800" b="1" kern="100" dirty="0">
                <a:effectLst/>
                <a:latin typeface="Aptos" panose="020B0004020202020204" pitchFamily="34" charset="0"/>
                <a:ea typeface="Malgun Gothic" panose="020B0503020000020004" pitchFamily="34" charset="-127"/>
                <a:cs typeface="Times New Roman" panose="02020603050405020304" pitchFamily="18" charset="0"/>
              </a:rPr>
              <a:t>&lt;name&gt;</a:t>
            </a:r>
            <a:r>
              <a:rPr lang="en-US" sz="1800" kern="100" dirty="0">
                <a:effectLst/>
                <a:latin typeface="Aptos" panose="020B0004020202020204" pitchFamily="34" charset="0"/>
                <a:ea typeface="Malgun Gothic" panose="020B0503020000020004" pitchFamily="34" charset="-127"/>
                <a:cs typeface="Times New Roman" panose="02020603050405020304" pitchFamily="18" charset="0"/>
              </a:rPr>
              <a:t>, and I’m a </a:t>
            </a:r>
            <a:r>
              <a:rPr lang="en-US" sz="1800" b="1" kern="100" dirty="0">
                <a:effectLst/>
                <a:latin typeface="Aptos" panose="020B0004020202020204" pitchFamily="34" charset="0"/>
                <a:ea typeface="Malgun Gothic" panose="020B0503020000020004" pitchFamily="34" charset="-127"/>
                <a:cs typeface="Times New Roman" panose="02020603050405020304" pitchFamily="18" charset="0"/>
              </a:rPr>
              <a:t>&lt;my role&gt; at Microsoft</a:t>
            </a:r>
            <a:r>
              <a:rPr lang="en-US" sz="1800" kern="100" dirty="0">
                <a:effectLst/>
                <a:latin typeface="Aptos" panose="020B0004020202020204" pitchFamily="34" charset="0"/>
                <a:ea typeface="Malgun Gothic" panose="020B0503020000020004" pitchFamily="34" charset="-127"/>
                <a:cs typeface="Times New Roman" panose="02020603050405020304" pitchFamily="18" charset="0"/>
              </a:rPr>
              <a:t>. I’m here to </a:t>
            </a:r>
            <a:r>
              <a:rPr lang="en-US" sz="1800" b="1" kern="100" dirty="0">
                <a:effectLst/>
                <a:latin typeface="Aptos" panose="020B0004020202020204" pitchFamily="34" charset="0"/>
                <a:ea typeface="Malgun Gothic" panose="020B0503020000020004" pitchFamily="34" charset="-127"/>
                <a:cs typeface="Times New Roman" panose="02020603050405020304" pitchFamily="18" charset="0"/>
              </a:rPr>
              <a:t>guide you through</a:t>
            </a:r>
            <a:r>
              <a:rPr lang="en-US" sz="1800" kern="100" dirty="0">
                <a:effectLst/>
                <a:latin typeface="Aptos" panose="020B0004020202020204" pitchFamily="34" charset="0"/>
                <a:ea typeface="Malgun Gothic" panose="020B0503020000020004" pitchFamily="34" charset="-127"/>
                <a:cs typeface="Times New Roman" panose="02020603050405020304" pitchFamily="18" charset="0"/>
              </a:rPr>
              <a:t> this fast-paced, interactive session where you’ll discover </a:t>
            </a:r>
            <a:r>
              <a:rPr lang="en-US" sz="1800" b="1" kern="100" dirty="0">
                <a:effectLst/>
                <a:latin typeface="Aptos" panose="020B0004020202020204" pitchFamily="34" charset="0"/>
                <a:ea typeface="Malgun Gothic" panose="020B0503020000020004" pitchFamily="34" charset="-127"/>
                <a:cs typeface="Times New Roman" panose="02020603050405020304" pitchFamily="18" charset="0"/>
              </a:rPr>
              <a:t>practical ways AI can simplify your work, reduce errors, and free up time—so you can focus on what truly matters.</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800" kern="100" dirty="0">
                <a:effectLst/>
                <a:latin typeface="Aptos" panose="020B0004020202020204" pitchFamily="34" charset="0"/>
                <a:ea typeface="Malgun Gothic" panose="020B0503020000020004" pitchFamily="34" charset="-127"/>
                <a:cs typeface="Times New Roman" panose="02020603050405020304" pitchFamily="18" charset="0"/>
              </a:rPr>
              <a:t>And the best part? You </a:t>
            </a:r>
            <a:r>
              <a:rPr lang="en-US" sz="1800" b="1" kern="100" dirty="0">
                <a:effectLst/>
                <a:latin typeface="Aptos" panose="020B0004020202020204" pitchFamily="34" charset="0"/>
                <a:ea typeface="Malgun Gothic" panose="020B0503020000020004" pitchFamily="34" charset="-127"/>
                <a:cs typeface="Times New Roman" panose="02020603050405020304" pitchFamily="18" charset="0"/>
              </a:rPr>
              <a:t>don’t need to be an AI expert</a:t>
            </a:r>
            <a:r>
              <a:rPr lang="en-US" sz="1800" kern="100" dirty="0">
                <a:effectLst/>
                <a:latin typeface="Aptos" panose="020B0004020202020204" pitchFamily="34" charset="0"/>
                <a:ea typeface="Malgun Gothic" panose="020B0503020000020004" pitchFamily="34" charset="-127"/>
                <a:cs typeface="Times New Roman" panose="02020603050405020304" pitchFamily="18" charset="0"/>
              </a:rPr>
              <a:t> to benefit from this!</a:t>
            </a:r>
          </a:p>
        </p:txBody>
      </p:sp>
      <p:sp>
        <p:nvSpPr>
          <p:cNvPr id="4" name="Header Placeholder 3">
            <a:extLst>
              <a:ext uri="{FF2B5EF4-FFF2-40B4-BE49-F238E27FC236}">
                <a16:creationId xmlns:a16="http://schemas.microsoft.com/office/drawing/2014/main" id="{2CB122D9-FB51-0F17-28BF-31DDD8842F9C}"/>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8009156-D194-7E5A-26AD-465CB1268A7D}"/>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D1F588D-A39B-141C-3892-4005488A44CB}"/>
              </a:ext>
            </a:extLst>
          </p:cNvPr>
          <p:cNvSpPr>
            <a:spLocks noGrp="1"/>
          </p:cNvSpPr>
          <p:nvPr>
            <p:ph type="dt" idx="12"/>
          </p:nvPr>
        </p:nvSpPr>
        <p:spPr/>
        <p:txBody>
          <a:bodyPr/>
          <a:lstStyle/>
          <a:p>
            <a:fld id="{62C61DAB-D93E-49CA-B245-379601CFE8D0}" type="datetime8">
              <a:rPr lang="en-US" smtClean="0"/>
              <a:t>3/20/2025 1:18 PM</a:t>
            </a:fld>
            <a:endParaRPr lang="en-US" dirty="0"/>
          </a:p>
        </p:txBody>
      </p:sp>
      <p:sp>
        <p:nvSpPr>
          <p:cNvPr id="7" name="Slide Number Placeholder 6">
            <a:extLst>
              <a:ext uri="{FF2B5EF4-FFF2-40B4-BE49-F238E27FC236}">
                <a16:creationId xmlns:a16="http://schemas.microsoft.com/office/drawing/2014/main" id="{ECE7916D-7A92-491E-C689-60A84FB8B187}"/>
              </a:ext>
            </a:extLst>
          </p:cNvPr>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184738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602E7-5C31-9DB1-F96B-D5435D1398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C6EA44-5B90-8F3B-82BC-A69B08B7D9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BB41B6-ABAD-6E36-9E80-6D8F07B98BBA}"/>
              </a:ext>
            </a:extLst>
          </p:cNvPr>
          <p:cNvSpPr>
            <a:spLocks noGrp="1"/>
          </p:cNvSpPr>
          <p:nvPr>
            <p:ph type="body" idx="1"/>
          </p:nvPr>
        </p:nvSpPr>
        <p:spPr/>
        <p:txBody>
          <a:bodyPr/>
          <a:lstStyle/>
          <a:p>
            <a:pPr marL="0" marR="0">
              <a:lnSpc>
                <a:spcPct val="115000"/>
              </a:lnSpc>
              <a:spcAft>
                <a:spcPts val="800"/>
              </a:spcAft>
            </a:pPr>
            <a:r>
              <a:rPr lang="en-US" sz="1800" i="1" kern="100" dirty="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2 min | [Slide: For in-person delivery] (Slide 10)</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Slide Number Placeholder 3">
            <a:extLst>
              <a:ext uri="{FF2B5EF4-FFF2-40B4-BE49-F238E27FC236}">
                <a16:creationId xmlns:a16="http://schemas.microsoft.com/office/drawing/2014/main" id="{0DA91D24-62E5-27F6-1F93-2DA62169B12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D7A8C5-26A0-4E20-AD67-6BF94428EB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4164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CF5E2F-A991-D687-7AF2-D32D7F69A4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A395DB-9E61-8D56-51FC-F8D697BAFE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423010-CB9D-D229-B871-D8B712A72F08}"/>
              </a:ext>
            </a:extLst>
          </p:cNvPr>
          <p:cNvSpPr>
            <a:spLocks noGrp="1"/>
          </p:cNvSpPr>
          <p:nvPr>
            <p:ph type="body" idx="1"/>
          </p:nvPr>
        </p:nvSpPr>
        <p:spPr/>
        <p:txBody>
          <a:bodyPr/>
          <a:lstStyle/>
          <a:p>
            <a:pPr marL="0" marR="0">
              <a:lnSpc>
                <a:spcPct val="115000"/>
              </a:lnSpc>
              <a:spcAft>
                <a:spcPts val="800"/>
              </a:spcAft>
            </a:pPr>
            <a:r>
              <a:rPr lang="en-US" sz="1800" i="1" kern="100" dirty="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2 min | [Slide: For in-person delivery] (Slide 10)</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Slide Number Placeholder 3">
            <a:extLst>
              <a:ext uri="{FF2B5EF4-FFF2-40B4-BE49-F238E27FC236}">
                <a16:creationId xmlns:a16="http://schemas.microsoft.com/office/drawing/2014/main" id="{07766DD9-A695-8D78-E3C2-8074819B68F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D7A8C5-26A0-4E20-AD67-6BF94428EB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6321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EEEFF-DD2C-7C07-BD5D-E43307A004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AE4350-832E-6CFA-DDC8-54C3C42D51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42E442-0904-71E9-46C3-833E8D7C0D58}"/>
              </a:ext>
            </a:extLst>
          </p:cNvPr>
          <p:cNvSpPr>
            <a:spLocks noGrp="1"/>
          </p:cNvSpPr>
          <p:nvPr>
            <p:ph type="body" idx="1"/>
          </p:nvPr>
        </p:nvSpPr>
        <p:spPr/>
        <p:txBody>
          <a:bodyPr/>
          <a:lstStyle/>
          <a:p>
            <a:pPr marL="0" marR="0">
              <a:lnSpc>
                <a:spcPct val="115000"/>
              </a:lnSpc>
              <a:spcAft>
                <a:spcPts val="800"/>
              </a:spcAft>
            </a:pPr>
            <a:r>
              <a:rPr lang="en-US" sz="1800" i="1" kern="100" dirty="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2 min | [Slide: For in-person delivery] (Slide 10)</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Slide Number Placeholder 3">
            <a:extLst>
              <a:ext uri="{FF2B5EF4-FFF2-40B4-BE49-F238E27FC236}">
                <a16:creationId xmlns:a16="http://schemas.microsoft.com/office/drawing/2014/main" id="{9757B8C5-A036-EC41-2499-C4195834575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D7A8C5-26A0-4E20-AD67-6BF94428EB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21303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2A014-5BB3-3B9E-FAAC-7782F6EFC9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38ED1C-C48E-A07E-7E6D-73B41FFD27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675D83-9EB8-88DC-101D-90E06DE12CA6}"/>
              </a:ext>
            </a:extLst>
          </p:cNvPr>
          <p:cNvSpPr>
            <a:spLocks noGrp="1"/>
          </p:cNvSpPr>
          <p:nvPr>
            <p:ph type="body" idx="1"/>
          </p:nvPr>
        </p:nvSpPr>
        <p:spPr/>
        <p:txBody>
          <a:bodyPr/>
          <a:lstStyle/>
          <a:p>
            <a:pPr marL="0" marR="0">
              <a:lnSpc>
                <a:spcPct val="115000"/>
              </a:lnSpc>
              <a:spcAft>
                <a:spcPts val="800"/>
              </a:spcAft>
            </a:pPr>
            <a:r>
              <a:rPr lang="en-US" sz="1800" i="1" kern="100" dirty="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2 min | [Slide: For in-person delivery] (Slide 10)</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Slide Number Placeholder 3">
            <a:extLst>
              <a:ext uri="{FF2B5EF4-FFF2-40B4-BE49-F238E27FC236}">
                <a16:creationId xmlns:a16="http://schemas.microsoft.com/office/drawing/2014/main" id="{CB14E6EE-67AE-A2C8-9EBA-1630B8579B4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D7A8C5-26A0-4E20-AD67-6BF94428EB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7028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61DAF-6640-AEA8-02F5-E76C5B66D6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A3AD7A-739A-A756-A249-C50F8052FF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79862A-8F55-F23D-D281-D9558BCDBB94}"/>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8C252A55-4E41-DDA8-BE6D-D4E4A27E924F}"/>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5E01D4F3-9A58-B809-2DCF-F60229EE1136}"/>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FB6BD42-97B4-CA25-87FF-440410BD32E4}"/>
              </a:ext>
            </a:extLst>
          </p:cNvPr>
          <p:cNvSpPr>
            <a:spLocks noGrp="1"/>
          </p:cNvSpPr>
          <p:nvPr>
            <p:ph type="dt" idx="12"/>
          </p:nvPr>
        </p:nvSpPr>
        <p:spPr/>
        <p:txBody>
          <a:bodyPr/>
          <a:lstStyle/>
          <a:p>
            <a:fld id="{B16574EE-8191-4BCC-ABE6-D00A4F4D7690}" type="datetime8">
              <a:rPr lang="en-US" smtClean="0"/>
              <a:t>3/20/2025 1:18 PM</a:t>
            </a:fld>
            <a:endParaRPr lang="en-US" dirty="0"/>
          </a:p>
        </p:txBody>
      </p:sp>
      <p:sp>
        <p:nvSpPr>
          <p:cNvPr id="7" name="Slide Number Placeholder 6">
            <a:extLst>
              <a:ext uri="{FF2B5EF4-FFF2-40B4-BE49-F238E27FC236}">
                <a16:creationId xmlns:a16="http://schemas.microsoft.com/office/drawing/2014/main" id="{9FA41208-B280-1ADF-3AF3-E750D2C1DBEE}"/>
              </a:ext>
            </a:extLst>
          </p:cNvPr>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0297908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322625-3C7A-714C-A342-5ACE9FBAAE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751466-973E-92BF-2DAE-274B3B6B0F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1C3B7C-299D-3A4E-71AD-B0B49214248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85FC43-E2AE-6325-EEDA-81E7F42DDDF1}"/>
              </a:ext>
            </a:extLst>
          </p:cNvPr>
          <p:cNvSpPr>
            <a:spLocks noGrp="1"/>
          </p:cNvSpPr>
          <p:nvPr>
            <p:ph type="sldNum" sz="quarter" idx="5"/>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0B3DB513-2B0F-40E5-9933-CBBDCD025E8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28100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6A107-D478-391D-A671-8129941712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6FC300-9F76-0E85-A825-1F2C368E24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5FFB9D-8368-C881-ED86-FE532AE80C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0EDB813-AEF4-9D53-22DC-A6B506F3771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52B950-8303-44D3-A917-03F5FA05D12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201538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3/20/2025 1:18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489350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9ABAB-550C-9208-6E2C-F6C5DDEAC6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3B62F-8898-8BD8-745E-40555FA28D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07C455-F4ED-6C8B-6CFC-0B2D600BF4BD}"/>
              </a:ext>
            </a:extLst>
          </p:cNvPr>
          <p:cNvSpPr>
            <a:spLocks noGrp="1"/>
          </p:cNvSpPr>
          <p:nvPr>
            <p:ph type="body" idx="1"/>
          </p:nvPr>
        </p:nvSpPr>
        <p:spPr/>
        <p:txBody>
          <a:bodyPr/>
          <a:lstStyle/>
          <a:p>
            <a:pPr marL="0" marR="0">
              <a:lnSpc>
                <a:spcPct val="115000"/>
              </a:lnSpc>
              <a:spcAft>
                <a:spcPts val="800"/>
              </a:spcAft>
            </a:pP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9BC2BD83-AE0C-7799-577B-F85424EFE5D3}"/>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BAA4C742-B449-31BE-D0C0-56468FB5DFFA}"/>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7FF6911-56A3-2190-D7A3-B6225CE45165}"/>
              </a:ext>
            </a:extLst>
          </p:cNvPr>
          <p:cNvSpPr>
            <a:spLocks noGrp="1"/>
          </p:cNvSpPr>
          <p:nvPr>
            <p:ph type="dt" idx="1"/>
          </p:nvPr>
        </p:nvSpPr>
        <p:spPr/>
        <p:txBody>
          <a:bodyPr/>
          <a:lstStyle/>
          <a:p>
            <a:fld id="{386CE63F-9E7F-4C04-9D0D-FCA25A8E9E86}" type="datetime8">
              <a:rPr lang="en-US" smtClean="0"/>
              <a:t>3/20/2025 1:18 PM</a:t>
            </a:fld>
            <a:endParaRPr lang="en-US" dirty="0"/>
          </a:p>
        </p:txBody>
      </p:sp>
      <p:sp>
        <p:nvSpPr>
          <p:cNvPr id="7" name="Slide Number Placeholder 6">
            <a:extLst>
              <a:ext uri="{FF2B5EF4-FFF2-40B4-BE49-F238E27FC236}">
                <a16:creationId xmlns:a16="http://schemas.microsoft.com/office/drawing/2014/main" id="{5FEEC92D-5381-4EC9-54E3-9B1677D16ADA}"/>
              </a:ext>
            </a:extLst>
          </p:cNvPr>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293778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9ABAB-550C-9208-6E2C-F6C5DDEAC6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3B62F-8898-8BD8-745E-40555FA28D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07C455-F4ED-6C8B-6CFC-0B2D600BF4BD}"/>
              </a:ext>
            </a:extLst>
          </p:cNvPr>
          <p:cNvSpPr>
            <a:spLocks noGrp="1"/>
          </p:cNvSpPr>
          <p:nvPr>
            <p:ph type="body" idx="1"/>
          </p:nvPr>
        </p:nvSpPr>
        <p:spPr/>
        <p:txBody>
          <a:bodyPr/>
          <a:lstStyle/>
          <a:p>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9BC2BD83-AE0C-7799-577B-F85424EFE5D3}"/>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BAA4C742-B449-31BE-D0C0-56468FB5DFFA}"/>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7FF6911-56A3-2190-D7A3-B6225CE45165}"/>
              </a:ext>
            </a:extLst>
          </p:cNvPr>
          <p:cNvSpPr>
            <a:spLocks noGrp="1"/>
          </p:cNvSpPr>
          <p:nvPr>
            <p:ph type="dt" idx="1"/>
          </p:nvPr>
        </p:nvSpPr>
        <p:spPr/>
        <p:txBody>
          <a:bodyPr/>
          <a:lstStyle/>
          <a:p>
            <a:fld id="{386CE63F-9E7F-4C04-9D0D-FCA25A8E9E86}" type="datetime8">
              <a:rPr lang="en-US" smtClean="0"/>
              <a:t>3/20/2025 1:18 PM</a:t>
            </a:fld>
            <a:endParaRPr lang="en-US" dirty="0"/>
          </a:p>
        </p:txBody>
      </p:sp>
      <p:sp>
        <p:nvSpPr>
          <p:cNvPr id="7" name="Slide Number Placeholder 6">
            <a:extLst>
              <a:ext uri="{FF2B5EF4-FFF2-40B4-BE49-F238E27FC236}">
                <a16:creationId xmlns:a16="http://schemas.microsoft.com/office/drawing/2014/main" id="{5FEEC92D-5381-4EC9-54E3-9B1677D16ADA}"/>
              </a:ext>
            </a:extLst>
          </p:cNvPr>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293778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24686-FCD4-0C69-9E70-CB091AAD77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D14F91-E692-21D8-ECD4-C7B7E9959C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CD4B3B-B443-78FA-292E-5569C019652F}"/>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B803CB5A-78FC-C3D8-16AA-7C5F58360236}"/>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F8D0BF36-6CB0-68D2-168E-013954489E4C}"/>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A80A8AD-0C74-E78F-711B-44CDEAE4548E}"/>
              </a:ext>
            </a:extLst>
          </p:cNvPr>
          <p:cNvSpPr>
            <a:spLocks noGrp="1"/>
          </p:cNvSpPr>
          <p:nvPr>
            <p:ph type="dt" idx="12"/>
          </p:nvPr>
        </p:nvSpPr>
        <p:spPr/>
        <p:txBody>
          <a:bodyPr/>
          <a:lstStyle/>
          <a:p>
            <a:fld id="{B16574EE-8191-4BCC-ABE6-D00A4F4D7690}" type="datetime8">
              <a:rPr lang="en-US" smtClean="0"/>
              <a:t>3/20/2025 1:18 PM</a:t>
            </a:fld>
            <a:endParaRPr lang="en-US" dirty="0"/>
          </a:p>
        </p:txBody>
      </p:sp>
      <p:sp>
        <p:nvSpPr>
          <p:cNvPr id="7" name="Slide Number Placeholder 6">
            <a:extLst>
              <a:ext uri="{FF2B5EF4-FFF2-40B4-BE49-F238E27FC236}">
                <a16:creationId xmlns:a16="http://schemas.microsoft.com/office/drawing/2014/main" id="{AABBEFF9-3E96-589C-5DA3-287420A7CBBD}"/>
              </a:ext>
            </a:extLst>
          </p:cNvPr>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848426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3/20/2025 1:18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321245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DAF32-82F0-03AF-3089-6552852C8A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5C46EB-73E5-2490-F765-F68DC50ABD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D4D289-7246-351D-77E0-6BC26AAD70AD}"/>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3C579CFD-D104-1771-E503-E7907F48AB35}"/>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75F19BEE-C2AE-4875-163F-D93C959981E7}"/>
              </a:ext>
            </a:extLst>
          </p:cNvPr>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DAE5B6B-4D3E-AE95-22E3-489B495211B0}"/>
              </a:ext>
            </a:extLst>
          </p:cNvPr>
          <p:cNvSpPr>
            <a:spLocks noGrp="1"/>
          </p:cNvSpPr>
          <p:nvPr>
            <p:ph type="dt" idx="1"/>
          </p:nvPr>
        </p:nvSpPr>
        <p:spPr/>
        <p:txBody>
          <a:bodyPr/>
          <a:lstStyle/>
          <a:p>
            <a:fld id="{386CE63F-9E7F-4C04-9D0D-FCA25A8E9E86}" type="datetime8">
              <a:rPr lang="en-US" smtClean="0"/>
              <a:t>3/20/2025 1:18 PM</a:t>
            </a:fld>
            <a:endParaRPr lang="en-US" dirty="0"/>
          </a:p>
        </p:txBody>
      </p:sp>
      <p:sp>
        <p:nvSpPr>
          <p:cNvPr id="7" name="Slide Number Placeholder 6">
            <a:extLst>
              <a:ext uri="{FF2B5EF4-FFF2-40B4-BE49-F238E27FC236}">
                <a16:creationId xmlns:a16="http://schemas.microsoft.com/office/drawing/2014/main" id="{30208FA9-CAAF-CD03-626F-CAC0C2711779}"/>
              </a:ext>
            </a:extLst>
          </p:cNvPr>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216146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US" sz="12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576D78-3375-4E05-A780-65CD166E538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6527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18936-5110-E6A5-063C-AF077A0C10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FE38C6-AFB6-1090-97DA-B35199A97E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719722-873A-4F65-5522-696A59EA2874}"/>
              </a:ext>
            </a:extLst>
          </p:cNvPr>
          <p:cNvSpPr>
            <a:spLocks noGrp="1"/>
          </p:cNvSpPr>
          <p:nvPr>
            <p:ph type="body" idx="1"/>
          </p:nvPr>
        </p:nvSpPr>
        <p:spPr/>
        <p:txBody>
          <a:bodyPr/>
          <a:lstStyle/>
          <a:p>
            <a:pPr marL="0" marR="0">
              <a:lnSpc>
                <a:spcPct val="115000"/>
              </a:lnSpc>
              <a:spcAft>
                <a:spcPts val="800"/>
              </a:spcAft>
            </a:pP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8132D9DC-B2AC-B3FA-C624-3F830BF75748}"/>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9D8D1FB3-886F-C065-31FF-A88C6CA238D1}"/>
              </a:ext>
            </a:extLst>
          </p:cNvPr>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EEA4441-A7DE-82C0-57D3-7F9494CDBA32}"/>
              </a:ext>
            </a:extLst>
          </p:cNvPr>
          <p:cNvSpPr>
            <a:spLocks noGrp="1"/>
          </p:cNvSpPr>
          <p:nvPr>
            <p:ph type="dt" idx="12"/>
          </p:nvPr>
        </p:nvSpPr>
        <p:spPr/>
        <p:txBody>
          <a:bodyPr/>
          <a:lstStyle/>
          <a:p>
            <a:fld id="{B16574EE-8191-4BCC-ABE6-D00A4F4D7690}" type="datetime8">
              <a:rPr lang="en-US" smtClean="0"/>
              <a:t>3/20/2025 1:18 PM</a:t>
            </a:fld>
            <a:endParaRPr lang="en-US" dirty="0"/>
          </a:p>
        </p:txBody>
      </p:sp>
      <p:sp>
        <p:nvSpPr>
          <p:cNvPr id="7" name="Slide Number Placeholder 6">
            <a:extLst>
              <a:ext uri="{FF2B5EF4-FFF2-40B4-BE49-F238E27FC236}">
                <a16:creationId xmlns:a16="http://schemas.microsoft.com/office/drawing/2014/main" id="{09C04404-59AD-16F7-C686-B224C294F6A2}"/>
              </a:ext>
            </a:extLst>
          </p:cNvPr>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3322698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0" i="0" dirty="0">
              <a:solidFill>
                <a:srgbClr val="E6E6E6"/>
              </a:solidFill>
              <a:effectLst/>
              <a:highlight>
                <a:srgbClr val="171717"/>
              </a:highligh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1486BA7-839C-4D2B-BD52-EF0BBA8433F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3/20/2025 1:18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0413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2.xml"/><Relationship Id="rId4" Type="http://schemas.openxmlformats.org/officeDocument/2006/relationships/image" Target="../media/image37.jpe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2.xml"/><Relationship Id="rId5" Type="http://schemas.openxmlformats.org/officeDocument/2006/relationships/image" Target="../media/image38.jpeg"/><Relationship Id="rId4" Type="http://schemas.openxmlformats.org/officeDocument/2006/relationships/image" Target="../media/image37.jpe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3" Type="http://schemas.openxmlformats.org/officeDocument/2006/relationships/hyperlink" Target="https://aka.ms/AISkillsFest" TargetMode="External"/><Relationship Id="rId2" Type="http://schemas.openxmlformats.org/officeDocument/2006/relationships/image" Target="../media/image57.png"/><Relationship Id="rId1" Type="http://schemas.openxmlformats.org/officeDocument/2006/relationships/slideMaster" Target="../slideMasters/slideMaster2.xml"/><Relationship Id="rId4" Type="http://schemas.openxmlformats.org/officeDocument/2006/relationships/image" Target="../media/image47.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25.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1.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1.xml"/><Relationship Id="rId4" Type="http://schemas.openxmlformats.org/officeDocument/2006/relationships/image" Target="../media/image37.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1.xml"/><Relationship Id="rId5" Type="http://schemas.openxmlformats.org/officeDocument/2006/relationships/image" Target="../media/image38.jpeg"/><Relationship Id="rId4" Type="http://schemas.openxmlformats.org/officeDocument/2006/relationships/image" Target="../media/image37.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1.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hyperlink" Target="https://aka.ms/AISkillsFest" TargetMode="External"/><Relationship Id="rId2" Type="http://schemas.openxmlformats.org/officeDocument/2006/relationships/image" Target="../media/image46.png"/><Relationship Id="rId1" Type="http://schemas.openxmlformats.org/officeDocument/2006/relationships/slideMaster" Target="../slideMasters/slideMaster1.xml"/><Relationship Id="rId4" Type="http://schemas.openxmlformats.org/officeDocument/2006/relationships/image" Target="../media/image4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0.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0.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3.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4.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4.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6.jpe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4" Type="http://schemas.openxmlformats.org/officeDocument/2006/relationships/image" Target="../media/image25.jpe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2.xml"/><Relationship Id="rId5" Type="http://schemas.openxmlformats.org/officeDocument/2006/relationships/image" Target="../media/image29.jpeg"/><Relationship Id="rId4" Type="http://schemas.openxmlformats.org/officeDocument/2006/relationships/image" Target="../media/image28.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Defaul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pic>
        <p:nvPicPr>
          <p:cNvPr id="8" name="MS logo gray - EMF" descr="Microsoft logo, gray text version">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Text Placeholder 13">
            <a:extLst>
              <a:ext uri="{FF2B5EF4-FFF2-40B4-BE49-F238E27FC236}">
                <a16:creationId xmlns:a16="http://schemas.microsoft.com/office/drawing/2014/main" id="{B8A17623-DB90-AF5B-5B18-807DD9180A92}"/>
              </a:ext>
            </a:extLst>
          </p:cNvPr>
          <p:cNvSpPr txBox="1">
            <a:spLocks/>
          </p:cNvSpPr>
          <p:nvPr userDrawn="1"/>
        </p:nvSpPr>
        <p:spPr>
          <a:xfrm>
            <a:off x="584200" y="5931634"/>
            <a:ext cx="2978150" cy="431066"/>
          </a:xfrm>
          <a:prstGeom prst="roundRect">
            <a:avLst>
              <a:gd name="adj" fmla="val 12775"/>
            </a:avLst>
          </a:prstGeom>
          <a:solidFill>
            <a:schemeClr val="bg1">
              <a:alpha val="7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91F2C"/>
                </a:solidFill>
                <a:effectLst/>
                <a:uLnTx/>
                <a:uFillTx/>
                <a:latin typeface="Segoe UI" panose="020B0502040204020203" pitchFamily="34" charset="0"/>
                <a:ea typeface="+mn-ea"/>
                <a:cs typeface="Segoe UI" panose="020B0502040204020203" pitchFamily="34" charset="0"/>
              </a:rPr>
              <a:t>#AISkillsFest  </a:t>
            </a:r>
            <a:r>
              <a:rPr kumimoji="0" lang="en-US" sz="1400" b="0" i="0" u="none" strike="noStrike" kern="1200" cap="none" spc="0" normalizeH="0" baseline="0" noProof="0" dirty="0">
                <a:ln>
                  <a:noFill/>
                </a:ln>
                <a:solidFill>
                  <a:srgbClr val="091F2C"/>
                </a:solidFill>
                <a:effectLst/>
                <a:uLnTx/>
                <a:uFillTx/>
                <a:latin typeface="Segoe UI" panose="020B0502040204020203" pitchFamily="34" charset="0"/>
                <a:ea typeface="+mn-ea"/>
                <a:cs typeface="Segoe UI" panose="020B0502040204020203" pitchFamily="34" charset="0"/>
                <a:sym typeface="Symbol" panose="05050102010706020507" pitchFamily="18" charset="2"/>
              </a:rPr>
              <a:t>•  </a:t>
            </a:r>
            <a:r>
              <a:rPr kumimoji="0" lang="en-US" sz="1400" b="0" i="0" u="none" strike="noStrike" kern="1200" cap="none" spc="0" normalizeH="0" baseline="0" noProof="0" dirty="0">
                <a:ln>
                  <a:noFill/>
                </a:ln>
                <a:solidFill>
                  <a:srgbClr val="091F2C"/>
                </a:solidFill>
                <a:effectLst/>
                <a:uLnTx/>
                <a:uFillTx/>
                <a:latin typeface="Segoe UI" panose="020B0502040204020203" pitchFamily="34" charset="0"/>
                <a:ea typeface="+mn-ea"/>
                <a:cs typeface="Segoe UI" panose="020B0502040204020203" pitchFamily="34" charset="0"/>
              </a:rPr>
              <a:t>aka.ms/AISkillsFest</a:t>
            </a:r>
          </a:p>
        </p:txBody>
      </p:sp>
      <p:sp>
        <p:nvSpPr>
          <p:cNvPr id="2" name="TextBox 1">
            <a:extLst>
              <a:ext uri="{FF2B5EF4-FFF2-40B4-BE49-F238E27FC236}">
                <a16:creationId xmlns:a16="http://schemas.microsoft.com/office/drawing/2014/main" id="{62490129-F2C0-84B2-2C3B-071EF17558BC}"/>
              </a:ext>
            </a:extLst>
          </p:cNvPr>
          <p:cNvSpPr txBox="1"/>
          <p:nvPr userDrawn="1"/>
        </p:nvSpPr>
        <p:spPr>
          <a:xfrm>
            <a:off x="584201" y="3913438"/>
            <a:ext cx="4334932"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sz="2400" kern="1200" spc="0" baseline="0" dirty="0">
                <a:solidFill>
                  <a:srgbClr val="091F2C"/>
                </a:solidFill>
                <a:latin typeface="+mn-lt"/>
                <a:ea typeface="+mn-ea"/>
                <a:cs typeface="Segoe UI" panose="020B0502040204020203" pitchFamily="34" charset="0"/>
              </a:rPr>
              <a:t>Unlock the future with 50 days of AI discovery and learning</a:t>
            </a:r>
          </a:p>
        </p:txBody>
      </p:sp>
      <p:sp>
        <p:nvSpPr>
          <p:cNvPr id="9" name="Title 1">
            <a:extLst>
              <a:ext uri="{FF2B5EF4-FFF2-40B4-BE49-F238E27FC236}">
                <a16:creationId xmlns:a16="http://schemas.microsoft.com/office/drawing/2014/main" id="{8EB6DD51-3C0F-1DA5-7483-BA26AB183CC6}"/>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sz="6000" b="1" kern="1200" cap="none" spc="-50" baseline="0" dirty="0">
                <a:ln w="3175">
                  <a:noFill/>
                </a:ln>
                <a:gradFill>
                  <a:gsLst>
                    <a:gs pos="40000">
                      <a:srgbClr val="2A446F"/>
                    </a:gs>
                    <a:gs pos="80000">
                      <a:schemeClr val="accent1"/>
                    </a:gs>
                  </a:gsLst>
                  <a:lin ang="3900000" scaled="0"/>
                </a:gradFill>
                <a:effectLst/>
                <a:latin typeface="Segoe UI Semibold"/>
                <a:ea typeface="+mn-ea"/>
                <a:cs typeface="Segoe UI Semibold"/>
              </a:rPr>
              <a:t>Microsoft</a:t>
            </a:r>
          </a:p>
          <a:p>
            <a:r>
              <a:rPr lang="en-US" sz="6000" b="1" kern="1200" cap="none" spc="-50" baseline="0" dirty="0">
                <a:ln w="3175">
                  <a:noFill/>
                </a:ln>
                <a:gradFill>
                  <a:gsLst>
                    <a:gs pos="40000">
                      <a:srgbClr val="2A446F"/>
                    </a:gs>
                    <a:gs pos="80000">
                      <a:schemeClr val="accent1"/>
                    </a:gs>
                  </a:gsLst>
                  <a:lin ang="3900000" scaled="0"/>
                </a:gradFill>
                <a:effectLst/>
                <a:latin typeface="Segoe UI Semibold"/>
                <a:ea typeface="+mn-ea"/>
                <a:cs typeface="Segoe UI Semibold"/>
              </a:rPr>
              <a:t>AI Skills Fest</a:t>
            </a:r>
          </a:p>
        </p:txBody>
      </p:sp>
    </p:spTree>
    <p:extLst>
      <p:ext uri="{BB962C8B-B14F-4D97-AF65-F5344CB8AC3E}">
        <p14:creationId xmlns:p14="http://schemas.microsoft.com/office/powerpoint/2010/main" val="3475673469"/>
      </p:ext>
    </p:extLst>
  </p:cSld>
  <p:clrMapOvr>
    <a:masterClrMapping/>
  </p:clrMapOvr>
  <p:transition>
    <p:fade/>
  </p:transition>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lide Other">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353" y="198"/>
            <a:ext cx="12191292" cy="6857601"/>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8" name="Picture 7" descr="A pixelated magnifying glass">
            <a:extLst>
              <a:ext uri="{FF2B5EF4-FFF2-40B4-BE49-F238E27FC236}">
                <a16:creationId xmlns:a16="http://schemas.microsoft.com/office/drawing/2014/main" id="{0599355C-2A03-0D12-AD1F-22E104B45E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057926" y="656372"/>
            <a:ext cx="1169349" cy="1177497"/>
          </a:xfrm>
          <a:prstGeom prst="rect">
            <a:avLst/>
          </a:prstGeom>
        </p:spPr>
      </p:pic>
    </p:spTree>
    <p:extLst>
      <p:ext uri="{BB962C8B-B14F-4D97-AF65-F5344CB8AC3E}">
        <p14:creationId xmlns:p14="http://schemas.microsoft.com/office/powerpoint/2010/main" val="1157662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803741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74617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93360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63131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743B21-6EEC-3EF4-61D4-9DCB5D1091AF}"/>
              </a:ext>
            </a:extLst>
          </p:cNvPr>
          <p:cNvPicPr>
            <a:picLocks noChangeAspect="1"/>
          </p:cNvPicPr>
          <p:nvPr userDrawn="1"/>
        </p:nvPicPr>
        <p:blipFill>
          <a:blip r:embed="rId2"/>
          <a:srcRect/>
          <a:stretch/>
        </p:blipFill>
        <p:spPr>
          <a:xfrm>
            <a:off x="0" y="0"/>
            <a:ext cx="12191998" cy="6857998"/>
          </a:xfrm>
          <a:prstGeom prst="rect">
            <a:avLst/>
          </a:prstGeom>
        </p:spPr>
      </p:pic>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itle 1">
            <a:extLst>
              <a:ext uri="{FF2B5EF4-FFF2-40B4-BE49-F238E27FC236}">
                <a16:creationId xmlns:a16="http://schemas.microsoft.com/office/drawing/2014/main" id="{792806E0-4234-C356-71A2-C42C8608734B}"/>
              </a:ext>
            </a:extLst>
          </p:cNvPr>
          <p:cNvSpPr>
            <a:spLocks noGrp="1"/>
          </p:cNvSpPr>
          <p:nvPr>
            <p:ph type="title" hasCustomPrompt="1"/>
          </p:nvPr>
        </p:nvSpPr>
        <p:spPr>
          <a:xfrm>
            <a:off x="585216" y="2365386"/>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Agenda</a:t>
            </a:r>
          </a:p>
        </p:txBody>
      </p:sp>
      <p:sp>
        <p:nvSpPr>
          <p:cNvPr id="11" name="Text Placeholder 4">
            <a:extLst>
              <a:ext uri="{FF2B5EF4-FFF2-40B4-BE49-F238E27FC236}">
                <a16:creationId xmlns:a16="http://schemas.microsoft.com/office/drawing/2014/main" id="{C6A11E25-399F-C5CA-1967-060774C44AFE}"/>
              </a:ext>
            </a:extLst>
          </p:cNvPr>
          <p:cNvSpPr>
            <a:spLocks noGrp="1"/>
          </p:cNvSpPr>
          <p:nvPr>
            <p:ph type="body" sz="quarter" idx="13" hasCustomPrompt="1"/>
          </p:nvPr>
        </p:nvSpPr>
        <p:spPr>
          <a:xfrm>
            <a:off x="585216" y="3364882"/>
            <a:ext cx="6217920" cy="276999"/>
          </a:xfrm>
          <a:noFill/>
        </p:spPr>
        <p:txBody>
          <a:bodyPr lIns="0" tIns="0" rIns="0" bIns="0">
            <a:spAutoFit/>
          </a:bodyPr>
          <a:lstStyle>
            <a:lvl1pPr marL="342900" indent="-342900">
              <a:spcBef>
                <a:spcPts val="0"/>
              </a:spcBef>
              <a:spcAft>
                <a:spcPts val="1200"/>
              </a:spcAft>
              <a:buFont typeface="+mj-lt"/>
              <a:buAutoNum type="arabicPeriod"/>
              <a:defRPr sz="1800" spc="0" baseline="0">
                <a:solidFill>
                  <a:schemeClr val="tx1"/>
                </a:solidFill>
                <a:latin typeface="+mn-lt"/>
              </a:defRPr>
            </a:lvl1pPr>
          </a:lstStyle>
          <a:p>
            <a:pPr lvl="0"/>
            <a:r>
              <a:rPr lang="en-US"/>
              <a:t>Agenda item</a:t>
            </a:r>
          </a:p>
        </p:txBody>
      </p:sp>
    </p:spTree>
    <p:extLst>
      <p:ext uri="{BB962C8B-B14F-4D97-AF65-F5344CB8AC3E}">
        <p14:creationId xmlns:p14="http://schemas.microsoft.com/office/powerpoint/2010/main" val="2267473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1_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rgbClr val="8DC8E8"/>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32794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rgbClr val="8DC8E8"/>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62311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rgbClr val="8DC8E8"/>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761019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rgbClr val="8DC8E8"/>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9482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rgbClr val="8DC8E8"/>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54804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rgbClr val="8DC8E8"/>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43266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rgbClr val="8DC8E8"/>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8140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emo slide Default">
    <p:bg>
      <p:bgPr>
        <a:solidFill>
          <a:srgbClr val="2A446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A1F847-CE64-A34B-15E6-0B12962D9A5F}"/>
              </a:ext>
            </a:extLst>
          </p:cNvPr>
          <p:cNvPicPr>
            <a:picLocks noChangeAspect="1"/>
          </p:cNvPicPr>
          <p:nvPr userDrawn="1"/>
        </p:nvPicPr>
        <p:blipFill>
          <a:blip r:embed="rId2"/>
          <a:srcRect/>
          <a:stretch/>
        </p:blipFill>
        <p:spPr>
          <a:xfrm>
            <a:off x="0" y="0"/>
            <a:ext cx="12191998" cy="6857998"/>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FFFF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5966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910ED8-6683-3113-11A0-87FDEDCB5F6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8"/>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5963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Title Default">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280CCC-ED0A-7299-2F0C-04B3B632D26C}"/>
              </a:ext>
            </a:extLst>
          </p:cNvPr>
          <p:cNvPicPr>
            <a:picLocks noChangeAspect="1"/>
          </p:cNvPicPr>
          <p:nvPr userDrawn="1"/>
        </p:nvPicPr>
        <p:blipFill>
          <a:blip r:embed="rId2"/>
          <a:srcRect/>
          <a:stretch/>
        </p:blipFill>
        <p:spPr>
          <a:xfrm>
            <a:off x="0" y="0"/>
            <a:ext cx="12191998" cy="6857998"/>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FFFF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6985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6CA415-A5FB-D147-7F62-071747C7A9E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8"/>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374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6BECA11-4670-8B49-F843-C899C1EDACF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 y="0"/>
            <a:ext cx="12191996" cy="6857997"/>
          </a:xfrm>
          <a:prstGeom prst="rect">
            <a:avLst/>
          </a:prstGeom>
        </p:spPr>
      </p:pic>
      <p:sp>
        <p:nvSpPr>
          <p:cNvPr id="6" name="Text Placeholder 13">
            <a:hlinkClick r:id="rId3"/>
            <a:extLst>
              <a:ext uri="{FF2B5EF4-FFF2-40B4-BE49-F238E27FC236}">
                <a16:creationId xmlns:a16="http://schemas.microsoft.com/office/drawing/2014/main" id="{297A7F61-89E7-54A4-C163-207141C5710F}"/>
              </a:ext>
            </a:extLst>
          </p:cNvPr>
          <p:cNvSpPr txBox="1">
            <a:spLocks/>
          </p:cNvSpPr>
          <p:nvPr userDrawn="1"/>
        </p:nvSpPr>
        <p:spPr>
          <a:xfrm>
            <a:off x="4622799" y="4010371"/>
            <a:ext cx="2951480" cy="596860"/>
          </a:xfrm>
          <a:prstGeom prst="roundRect">
            <a:avLst>
              <a:gd name="adj" fmla="val 12775"/>
            </a:avLst>
          </a:prstGeom>
          <a:solidFill>
            <a:srgbClr val="FFFFFF"/>
          </a:solidFill>
          <a:ln w="6350">
            <a:solidFill>
              <a:srgbClr val="000000"/>
            </a:solid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091F2C"/>
                </a:solidFill>
                <a:effectLst/>
                <a:uLnTx/>
                <a:uFillTx/>
                <a:latin typeface="Segoe UI Semilight" panose="020B0402040204020203" pitchFamily="34" charset="0"/>
                <a:ea typeface="+mn-ea"/>
                <a:cs typeface="Segoe UI Semilight" panose="020B0402040204020203" pitchFamily="34" charset="0"/>
              </a:rPr>
              <a:t>aka.ms/AISkillsFest</a:t>
            </a:r>
          </a:p>
        </p:txBody>
      </p:sp>
      <p:sp>
        <p:nvSpPr>
          <p:cNvPr id="3" name="TextBox 2">
            <a:extLst>
              <a:ext uri="{FF2B5EF4-FFF2-40B4-BE49-F238E27FC236}">
                <a16:creationId xmlns:a16="http://schemas.microsoft.com/office/drawing/2014/main" id="{3EBE28EC-58E0-E164-47CC-B38149B1BD0A}"/>
              </a:ext>
            </a:extLst>
          </p:cNvPr>
          <p:cNvSpPr txBox="1"/>
          <p:nvPr userDrawn="1"/>
        </p:nvSpPr>
        <p:spPr>
          <a:xfrm>
            <a:off x="4474209" y="3522955"/>
            <a:ext cx="3243579" cy="338554"/>
          </a:xfrm>
          <a:prstGeom prst="rect">
            <a:avLst/>
          </a:prstGeom>
          <a:noFill/>
        </p:spPr>
        <p:txBody>
          <a:bodyPr wrap="square" lIns="0">
            <a:spAutoFit/>
          </a:body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a:ea typeface="+mn-ea"/>
                <a:cs typeface="Segoe UI" panose="020B0502040204020203" pitchFamily="34" charset="0"/>
              </a:rPr>
              <a:t>Activities run April 8–May 28, 2025 </a:t>
            </a:r>
          </a:p>
        </p:txBody>
      </p:sp>
      <p:sp>
        <p:nvSpPr>
          <p:cNvPr id="2" name="Text Placeholder 4">
            <a:extLst>
              <a:ext uri="{FF2B5EF4-FFF2-40B4-BE49-F238E27FC236}">
                <a16:creationId xmlns:a16="http://schemas.microsoft.com/office/drawing/2014/main" id="{1A8D9C79-6546-EF12-3932-4FBAB3F0E300}"/>
              </a:ext>
            </a:extLst>
          </p:cNvPr>
          <p:cNvSpPr txBox="1">
            <a:spLocks/>
          </p:cNvSpPr>
          <p:nvPr userDrawn="1"/>
        </p:nvSpPr>
        <p:spPr>
          <a:xfrm>
            <a:off x="582611" y="2625939"/>
            <a:ext cx="11026777" cy="550616"/>
          </a:xfrm>
          <a:prstGeom prst="rect">
            <a:avLst/>
          </a:prstGeom>
        </p:spPr>
        <p:txBody>
          <a:bodyPr lIns="0"/>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cap="all"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effectLst/>
                <a:uLnTx/>
                <a:uFillTx/>
                <a:latin typeface="Segoe UI Semibold"/>
                <a:ea typeface="+mn-ea"/>
                <a:cs typeface="Segoe UI" panose="020B0502040204020203" pitchFamily="34" charset="0"/>
              </a:rPr>
              <a:t>Register for your next session</a:t>
            </a:r>
          </a:p>
        </p:txBody>
      </p:sp>
      <p:pic>
        <p:nvPicPr>
          <p:cNvPr id="7" name="Picture 6" descr="3D Pixel arrow cursor">
            <a:extLst>
              <a:ext uri="{FF2B5EF4-FFF2-40B4-BE49-F238E27FC236}">
                <a16:creationId xmlns:a16="http://schemas.microsoft.com/office/drawing/2014/main" id="{7754FE99-C15C-41B3-DE58-922B9D4985B3}"/>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6199928" y="4330700"/>
            <a:ext cx="1576156" cy="1576153"/>
          </a:xfrm>
          <a:prstGeom prst="rect">
            <a:avLst/>
          </a:prstGeom>
        </p:spPr>
      </p:pic>
      <p:sp>
        <p:nvSpPr>
          <p:cNvPr id="11" name="Title 4">
            <a:extLst>
              <a:ext uri="{FF2B5EF4-FFF2-40B4-BE49-F238E27FC236}">
                <a16:creationId xmlns:a16="http://schemas.microsoft.com/office/drawing/2014/main" id="{EC07952F-32FB-0D4C-691E-0A1C09E97543}"/>
              </a:ext>
              <a:ext uri="{C183D7F6-B498-43B3-948B-1728B52AA6E4}">
                <adec:decorative xmlns:adec="http://schemas.microsoft.com/office/drawing/2017/decorative" val="0"/>
              </a:ext>
            </a:extLst>
          </p:cNvPr>
          <p:cNvSpPr>
            <a:spLocks/>
          </p:cNvSpPr>
          <p:nvPr userDrawn="1"/>
        </p:nvSpPr>
        <p:spPr>
          <a:xfrm>
            <a:off x="584201" y="1745153"/>
            <a:ext cx="11025188" cy="830997"/>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R="0" lvl="0" indent="0" algn="ctr" defTabSz="932742" fontAlgn="auto">
              <a:lnSpc>
                <a:spcPct val="80000"/>
              </a:lnSpc>
              <a:spcBef>
                <a:spcPct val="0"/>
              </a:spcBef>
              <a:spcAft>
                <a:spcPts val="0"/>
              </a:spcAft>
              <a:buClrTx/>
              <a:buSzTx/>
              <a:tabLst>
                <a:tab pos="2628900" algn="l"/>
              </a:tabLst>
              <a:defRPr/>
            </a:pPr>
            <a:r>
              <a:rPr lang="en-US" sz="6000" b="1" spc="-50" dirty="0">
                <a:ln w="3175">
                  <a:noFill/>
                </a:ln>
                <a:gradFill>
                  <a:gsLst>
                    <a:gs pos="71000">
                      <a:srgbClr val="0078D4">
                        <a:lumMod val="20000"/>
                        <a:lumOff val="80000"/>
                      </a:srgbClr>
                    </a:gs>
                    <a:gs pos="18000">
                      <a:srgbClr val="FFFFFF"/>
                    </a:gs>
                  </a:gsLst>
                  <a:lin ang="3900000" scaled="0"/>
                </a:gradFill>
                <a:latin typeface="+mj-lt"/>
                <a:cs typeface="Segoe UI Semibold"/>
              </a:rPr>
              <a:t>What will you learn next?</a:t>
            </a:r>
          </a:p>
        </p:txBody>
      </p:sp>
    </p:spTree>
    <p:extLst>
      <p:ext uri="{BB962C8B-B14F-4D97-AF65-F5344CB8AC3E}">
        <p14:creationId xmlns:p14="http://schemas.microsoft.com/office/powerpoint/2010/main" val="13831450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160" userDrawn="1">
          <p15:clr>
            <a:srgbClr val="FBAE40"/>
          </p15:clr>
        </p15:guide>
        <p15:guide id="32" pos="3840" userDrawn="1">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4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4580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24827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23109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329297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A1363FF4-6EF0-D2BC-8DFE-19CC89CD9276}"/>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32105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3091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6242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613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5689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113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Default">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450669-ECBA-B744-89C6-0564B02EB2D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313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5265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0324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81626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27447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25968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638885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461739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406056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TechPr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a:srcRect/>
          <a:stretch/>
        </p:blipFill>
        <p:spPr>
          <a:xfrm>
            <a:off x="0" y="1"/>
            <a:ext cx="12191998" cy="6857998"/>
          </a:xfrm>
          <a:prstGeom prst="rect">
            <a:avLst/>
          </a:prstGeom>
        </p:spPr>
      </p:pic>
      <p:pic>
        <p:nvPicPr>
          <p:cNvPr id="8" name="MS logo gray - EMF" descr="Microsoft logo, gray text version">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extBox 1">
            <a:extLst>
              <a:ext uri="{FF2B5EF4-FFF2-40B4-BE49-F238E27FC236}">
                <a16:creationId xmlns:a16="http://schemas.microsoft.com/office/drawing/2014/main" id="{F4F9DA2F-6D23-08E7-EBD3-F1520515A227}"/>
              </a:ext>
            </a:extLst>
          </p:cNvPr>
          <p:cNvSpPr txBox="1"/>
          <p:nvPr userDrawn="1"/>
        </p:nvSpPr>
        <p:spPr>
          <a:xfrm>
            <a:off x="584201" y="3913438"/>
            <a:ext cx="4334932"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sz="2400" kern="1200" spc="0" baseline="0" dirty="0">
                <a:solidFill>
                  <a:srgbClr val="091F2C"/>
                </a:solidFill>
                <a:latin typeface="+mn-lt"/>
                <a:ea typeface="+mn-ea"/>
                <a:cs typeface="Segoe UI" panose="020B0502040204020203" pitchFamily="34" charset="0"/>
              </a:rPr>
              <a:t>Unlock the future with 50 days of AI discovery and learning</a:t>
            </a:r>
          </a:p>
        </p:txBody>
      </p:sp>
      <p:sp>
        <p:nvSpPr>
          <p:cNvPr id="3" name="Title 1">
            <a:extLst>
              <a:ext uri="{FF2B5EF4-FFF2-40B4-BE49-F238E27FC236}">
                <a16:creationId xmlns:a16="http://schemas.microsoft.com/office/drawing/2014/main" id="{EEC3631F-9EB0-B689-F8F4-B91DE17813DE}"/>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sz="6000" b="1" kern="1200" cap="none" spc="-50" baseline="0" dirty="0">
                <a:ln w="3175">
                  <a:noFill/>
                </a:ln>
                <a:gradFill>
                  <a:gsLst>
                    <a:gs pos="40000">
                      <a:srgbClr val="2A446F"/>
                    </a:gs>
                    <a:gs pos="80000">
                      <a:schemeClr val="accent1"/>
                    </a:gs>
                  </a:gsLst>
                  <a:lin ang="3900000" scaled="0"/>
                </a:gradFill>
                <a:effectLst/>
                <a:latin typeface="Segoe UI Semibold"/>
                <a:ea typeface="+mn-ea"/>
                <a:cs typeface="Segoe UI Semibold"/>
              </a:rPr>
              <a:t>Microsoft</a:t>
            </a:r>
          </a:p>
          <a:p>
            <a:r>
              <a:rPr lang="en-US" sz="6000" b="1" kern="1200" cap="none" spc="-50" baseline="0" dirty="0">
                <a:ln w="3175">
                  <a:noFill/>
                </a:ln>
                <a:gradFill>
                  <a:gsLst>
                    <a:gs pos="40000">
                      <a:srgbClr val="2A446F"/>
                    </a:gs>
                    <a:gs pos="80000">
                      <a:schemeClr val="accent1"/>
                    </a:gs>
                  </a:gsLst>
                  <a:lin ang="3900000" scaled="0"/>
                </a:gradFill>
                <a:effectLst/>
                <a:latin typeface="Segoe UI Semibold"/>
                <a:ea typeface="+mn-ea"/>
                <a:cs typeface="Segoe UI Semibold"/>
              </a:rPr>
              <a:t>AI Skills Fest</a:t>
            </a:r>
          </a:p>
        </p:txBody>
      </p:sp>
      <p:sp>
        <p:nvSpPr>
          <p:cNvPr id="4" name="Text Placeholder 13">
            <a:extLst>
              <a:ext uri="{FF2B5EF4-FFF2-40B4-BE49-F238E27FC236}">
                <a16:creationId xmlns:a16="http://schemas.microsoft.com/office/drawing/2014/main" id="{C10FA998-7864-DA40-06A1-DEC604FD7464}"/>
              </a:ext>
            </a:extLst>
          </p:cNvPr>
          <p:cNvSpPr txBox="1">
            <a:spLocks/>
          </p:cNvSpPr>
          <p:nvPr userDrawn="1"/>
        </p:nvSpPr>
        <p:spPr>
          <a:xfrm>
            <a:off x="584200" y="5931634"/>
            <a:ext cx="2978150" cy="431066"/>
          </a:xfrm>
          <a:prstGeom prst="roundRect">
            <a:avLst>
              <a:gd name="adj" fmla="val 12775"/>
            </a:avLst>
          </a:prstGeom>
          <a:solidFill>
            <a:schemeClr val="bg1">
              <a:alpha val="7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91F2C"/>
                </a:solidFill>
                <a:effectLst/>
                <a:uLnTx/>
                <a:uFillTx/>
                <a:latin typeface="Segoe UI" panose="020B0502040204020203" pitchFamily="34" charset="0"/>
                <a:ea typeface="+mn-ea"/>
                <a:cs typeface="Segoe UI" panose="020B0502040204020203" pitchFamily="34" charset="0"/>
              </a:rPr>
              <a:t>#AISkillsFest  </a:t>
            </a:r>
            <a:r>
              <a:rPr kumimoji="0" lang="en-US" sz="1400" b="0" i="0" u="none" strike="noStrike" kern="1200" cap="none" spc="0" normalizeH="0" baseline="0" noProof="0" dirty="0">
                <a:ln>
                  <a:noFill/>
                </a:ln>
                <a:solidFill>
                  <a:srgbClr val="091F2C"/>
                </a:solidFill>
                <a:effectLst/>
                <a:uLnTx/>
                <a:uFillTx/>
                <a:latin typeface="Segoe UI" panose="020B0502040204020203" pitchFamily="34" charset="0"/>
                <a:ea typeface="+mn-ea"/>
                <a:cs typeface="Segoe UI" panose="020B0502040204020203" pitchFamily="34" charset="0"/>
                <a:sym typeface="Symbol" panose="05050102010706020507" pitchFamily="18" charset="2"/>
              </a:rPr>
              <a:t>•  </a:t>
            </a:r>
            <a:r>
              <a:rPr kumimoji="0" lang="en-US" sz="1400" b="0" i="0" u="none" strike="noStrike" kern="1200" cap="none" spc="0" normalizeH="0" baseline="0" noProof="0" dirty="0">
                <a:ln>
                  <a:noFill/>
                </a:ln>
                <a:solidFill>
                  <a:srgbClr val="091F2C"/>
                </a:solidFill>
                <a:effectLst/>
                <a:uLnTx/>
                <a:uFillTx/>
                <a:latin typeface="Segoe UI" panose="020B0502040204020203" pitchFamily="34" charset="0"/>
                <a:ea typeface="+mn-ea"/>
                <a:cs typeface="Segoe UI" panose="020B0502040204020203" pitchFamily="34" charset="0"/>
              </a:rPr>
              <a:t>aka.ms/AISkillsFest</a:t>
            </a:r>
          </a:p>
        </p:txBody>
      </p:sp>
    </p:spTree>
    <p:extLst>
      <p:ext uri="{BB962C8B-B14F-4D97-AF65-F5344CB8AC3E}">
        <p14:creationId xmlns:p14="http://schemas.microsoft.com/office/powerpoint/2010/main" val="33158494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284805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543286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229000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568238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91869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6613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368245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01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36742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TechPro">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0" y="0"/>
            <a:ext cx="12191998" cy="6857998"/>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89493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12362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83893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57282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Agenda Default">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274401-DBC2-9496-5064-46F436CBD279}"/>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365386"/>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n-US"/>
              <a:t>Agenda</a:t>
            </a:r>
          </a:p>
        </p:txBody>
      </p:sp>
      <p:sp>
        <p:nvSpPr>
          <p:cNvPr id="5" name="Text Placeholder 4"/>
          <p:cNvSpPr>
            <a:spLocks noGrp="1"/>
          </p:cNvSpPr>
          <p:nvPr>
            <p:ph type="body" sz="quarter" idx="12" hasCustomPrompt="1"/>
          </p:nvPr>
        </p:nvSpPr>
        <p:spPr>
          <a:xfrm>
            <a:off x="585216" y="3364882"/>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kumimoji="0" lang="en-US" sz="1600" b="0" i="0" u="none" strike="noStrike" kern="1200" cap="none" spc="0" normalizeH="0" baseline="0" noProof="0" dirty="0">
                <a:ln>
                  <a:noFill/>
                </a:ln>
                <a:solidFill>
                  <a:srgbClr val="091F2C"/>
                </a:solidFill>
                <a:effectLst/>
                <a:uLnTx/>
                <a:uFillTx/>
                <a:latin typeface="Segoe Sans Display"/>
                <a:ea typeface="+mn-ea"/>
                <a:cs typeface="Segoe Sans Display" pitchFamily="2" charset="0"/>
              </a:defRPr>
            </a:lvl1pPr>
          </a:lstStyle>
          <a:p>
            <a:pPr marL="342900" marR="0" lvl="0" indent="-342900" algn="l" defTabSz="932742" rtl="0" eaLnBrk="1" fontAlgn="auto" latinLnBrk="0" hangingPunct="1">
              <a:lnSpc>
                <a:spcPct val="100000"/>
              </a:lnSpc>
              <a:spcBef>
                <a:spcPts val="0"/>
              </a:spcBef>
              <a:spcAft>
                <a:spcPts val="1200"/>
              </a:spcAft>
              <a:buClrTx/>
              <a:buSzPct val="90000"/>
              <a:buFont typeface="+mj-lt"/>
              <a:buAutoNum type="arabicPeriod"/>
              <a:tabLst/>
              <a:defRPr/>
            </a:pPr>
            <a:r>
              <a:rPr kumimoji="0" lang="en-US" sz="1600" b="0" i="0" u="none" strike="noStrike" kern="1200" cap="none" spc="0" normalizeH="0" baseline="0" noProof="0">
                <a:ln>
                  <a:noFill/>
                </a:ln>
                <a:solidFill>
                  <a:srgbClr val="091F2C"/>
                </a:solidFill>
                <a:effectLst/>
                <a:uLnTx/>
                <a:uFillTx/>
                <a:latin typeface="Segoe Sans Display"/>
                <a:ea typeface="+mn-ea"/>
                <a:cs typeface="Segoe Sans Display" pitchFamily="2" charset="0"/>
              </a:rPr>
              <a:t>Agenda item</a:t>
            </a:r>
          </a:p>
        </p:txBody>
      </p:sp>
    </p:spTree>
    <p:extLst>
      <p:ext uri="{BB962C8B-B14F-4D97-AF65-F5344CB8AC3E}">
        <p14:creationId xmlns:p14="http://schemas.microsoft.com/office/powerpoint/2010/main" val="4100510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5442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rgbClr val="0078D4"/>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rgbClr val="0078D4"/>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rgbClr val="0078D4"/>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NextGe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8000"/>
          </a:xfrm>
          <a:prstGeom prst="rect">
            <a:avLst/>
          </a:prstGeom>
        </p:spPr>
      </p:pic>
      <p:pic>
        <p:nvPicPr>
          <p:cNvPr id="8" name="MS logo gray - EMF" descr="Microsoft logo, gray text version">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0" name="Title 1">
            <a:extLst>
              <a:ext uri="{FF2B5EF4-FFF2-40B4-BE49-F238E27FC236}">
                <a16:creationId xmlns:a16="http://schemas.microsoft.com/office/drawing/2014/main" id="{D085D2F2-A028-0C92-5920-F5BB9E8B4610}"/>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sz="6000" b="1" kern="1200" cap="none" spc="-50" baseline="0" dirty="0">
                <a:ln w="3175">
                  <a:noFill/>
                </a:ln>
                <a:gradFill>
                  <a:gsLst>
                    <a:gs pos="40000">
                      <a:srgbClr val="2A446F"/>
                    </a:gs>
                    <a:gs pos="100000">
                      <a:srgbClr val="C03BC4"/>
                    </a:gs>
                  </a:gsLst>
                  <a:lin ang="3900000" scaled="0"/>
                </a:gradFill>
                <a:effectLst/>
                <a:latin typeface="Segoe UI Semibold"/>
                <a:ea typeface="+mn-ea"/>
                <a:cs typeface="Segoe UI Semibold"/>
              </a:rPr>
              <a:t>Microsoft</a:t>
            </a:r>
          </a:p>
          <a:p>
            <a:r>
              <a:rPr lang="en-US" sz="6000" b="1" kern="1200" cap="none" spc="-50" baseline="0" dirty="0">
                <a:ln w="3175">
                  <a:noFill/>
                </a:ln>
                <a:gradFill>
                  <a:gsLst>
                    <a:gs pos="40000">
                      <a:srgbClr val="2A446F"/>
                    </a:gs>
                    <a:gs pos="100000">
                      <a:srgbClr val="C03BC4"/>
                    </a:gs>
                  </a:gsLst>
                  <a:lin ang="3900000" scaled="0"/>
                </a:gradFill>
                <a:effectLst/>
                <a:latin typeface="Segoe UI Semibold"/>
                <a:ea typeface="+mn-ea"/>
                <a:cs typeface="Segoe UI Semibold"/>
              </a:rPr>
              <a:t>AI Skills Fest</a:t>
            </a:r>
          </a:p>
        </p:txBody>
      </p:sp>
      <p:sp>
        <p:nvSpPr>
          <p:cNvPr id="2" name="TextBox 1">
            <a:extLst>
              <a:ext uri="{FF2B5EF4-FFF2-40B4-BE49-F238E27FC236}">
                <a16:creationId xmlns:a16="http://schemas.microsoft.com/office/drawing/2014/main" id="{D658215A-0B3E-A09B-8B11-19FE0478CAB1}"/>
              </a:ext>
            </a:extLst>
          </p:cNvPr>
          <p:cNvSpPr txBox="1"/>
          <p:nvPr userDrawn="1"/>
        </p:nvSpPr>
        <p:spPr>
          <a:xfrm>
            <a:off x="584201" y="3913438"/>
            <a:ext cx="4334932"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sz="2400" kern="1200" spc="0" baseline="0" dirty="0">
                <a:solidFill>
                  <a:srgbClr val="091F2C"/>
                </a:solidFill>
                <a:latin typeface="+mn-lt"/>
                <a:ea typeface="+mn-ea"/>
                <a:cs typeface="Segoe UI" panose="020B0502040204020203" pitchFamily="34" charset="0"/>
              </a:rPr>
              <a:t>Unlock the future with 50 days of AI discovery and learning</a:t>
            </a:r>
          </a:p>
        </p:txBody>
      </p:sp>
      <p:sp>
        <p:nvSpPr>
          <p:cNvPr id="4" name="Text Placeholder 13">
            <a:extLst>
              <a:ext uri="{FF2B5EF4-FFF2-40B4-BE49-F238E27FC236}">
                <a16:creationId xmlns:a16="http://schemas.microsoft.com/office/drawing/2014/main" id="{9F02FC10-A322-D254-FC3A-55C744CAE9B2}"/>
              </a:ext>
            </a:extLst>
          </p:cNvPr>
          <p:cNvSpPr txBox="1">
            <a:spLocks/>
          </p:cNvSpPr>
          <p:nvPr userDrawn="1"/>
        </p:nvSpPr>
        <p:spPr>
          <a:xfrm>
            <a:off x="584200" y="5931634"/>
            <a:ext cx="2978150" cy="431066"/>
          </a:xfrm>
          <a:prstGeom prst="roundRect">
            <a:avLst>
              <a:gd name="adj" fmla="val 12775"/>
            </a:avLst>
          </a:prstGeom>
          <a:solidFill>
            <a:schemeClr val="bg1">
              <a:alpha val="7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91F2C"/>
                </a:solidFill>
                <a:effectLst/>
                <a:uLnTx/>
                <a:uFillTx/>
                <a:latin typeface="Segoe UI" panose="020B0502040204020203" pitchFamily="34" charset="0"/>
                <a:ea typeface="+mn-ea"/>
                <a:cs typeface="Segoe UI" panose="020B0502040204020203" pitchFamily="34" charset="0"/>
              </a:rPr>
              <a:t>#AISkillsFest  </a:t>
            </a:r>
            <a:r>
              <a:rPr kumimoji="0" lang="en-US" sz="1400" b="0" i="0" u="none" strike="noStrike" kern="1200" cap="none" spc="0" normalizeH="0" baseline="0" noProof="0" dirty="0">
                <a:ln>
                  <a:noFill/>
                </a:ln>
                <a:solidFill>
                  <a:srgbClr val="091F2C"/>
                </a:solidFill>
                <a:effectLst/>
                <a:uLnTx/>
                <a:uFillTx/>
                <a:latin typeface="Segoe UI" panose="020B0502040204020203" pitchFamily="34" charset="0"/>
                <a:ea typeface="+mn-ea"/>
                <a:cs typeface="Segoe UI" panose="020B0502040204020203" pitchFamily="34" charset="0"/>
                <a:sym typeface="Symbol" panose="05050102010706020507" pitchFamily="18" charset="2"/>
              </a:rPr>
              <a:t>•  </a:t>
            </a:r>
            <a:r>
              <a:rPr kumimoji="0" lang="en-US" sz="1400" b="0" i="0" u="none" strike="noStrike" kern="1200" cap="none" spc="0" normalizeH="0" baseline="0" noProof="0" dirty="0">
                <a:ln>
                  <a:noFill/>
                </a:ln>
                <a:solidFill>
                  <a:srgbClr val="091F2C"/>
                </a:solidFill>
                <a:effectLst/>
                <a:uLnTx/>
                <a:uFillTx/>
                <a:latin typeface="Segoe UI" panose="020B0502040204020203" pitchFamily="34" charset="0"/>
                <a:ea typeface="+mn-ea"/>
                <a:cs typeface="Segoe UI" panose="020B0502040204020203" pitchFamily="34" charset="0"/>
              </a:rPr>
              <a:t>aka.ms/AISkillsFest</a:t>
            </a:r>
          </a:p>
        </p:txBody>
      </p:sp>
    </p:spTree>
    <p:extLst>
      <p:ext uri="{BB962C8B-B14F-4D97-AF65-F5344CB8AC3E}">
        <p14:creationId xmlns:p14="http://schemas.microsoft.com/office/powerpoint/2010/main" val="427306246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Demo slide Default">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274401-DBC2-9496-5064-46F436CBD279}"/>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1556031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38F212-CEBD-0DA7-8DA7-DF3DE8A6FDC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efault">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632C5F-6998-82BE-AA6A-893B3297F031}"/>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D95377-1266-A4CB-E102-6B8FC933F25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4628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BC028C-A225-65A3-A052-02DC09CAC31C}"/>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1998" cy="6857998"/>
          </a:xfrm>
          <a:prstGeom prst="rect">
            <a:avLst/>
          </a:prstGeom>
        </p:spPr>
      </p:pic>
      <p:sp>
        <p:nvSpPr>
          <p:cNvPr id="3" name="TextBox 2">
            <a:extLst>
              <a:ext uri="{FF2B5EF4-FFF2-40B4-BE49-F238E27FC236}">
                <a16:creationId xmlns:a16="http://schemas.microsoft.com/office/drawing/2014/main" id="{BB0522D1-C6FA-5953-2AB4-29194F7F8900}"/>
              </a:ext>
            </a:extLst>
          </p:cNvPr>
          <p:cNvSpPr txBox="1"/>
          <p:nvPr userDrawn="1"/>
        </p:nvSpPr>
        <p:spPr>
          <a:xfrm>
            <a:off x="4318000" y="3524370"/>
            <a:ext cx="3556000" cy="338554"/>
          </a:xfrm>
          <a:prstGeom prst="rect">
            <a:avLst/>
          </a:prstGeom>
          <a:noFill/>
        </p:spPr>
        <p:txBody>
          <a:bodyPr wrap="square" lIns="0">
            <a:spAutoFit/>
          </a:body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91F2C"/>
                </a:solidFill>
                <a:effectLst/>
                <a:uLnTx/>
                <a:uFillTx/>
                <a:latin typeface="Segoe UI" panose="020B0502040204020203" pitchFamily="34" charset="0"/>
                <a:cs typeface="Segoe UI" panose="020B0502040204020203" pitchFamily="34" charset="0"/>
              </a:rPr>
              <a:t>Activities run April 8–May 28, 2025 </a:t>
            </a:r>
          </a:p>
        </p:txBody>
      </p:sp>
      <p:sp>
        <p:nvSpPr>
          <p:cNvPr id="4" name="Text Placeholder 13">
            <a:hlinkClick r:id="rId3"/>
            <a:extLst>
              <a:ext uri="{FF2B5EF4-FFF2-40B4-BE49-F238E27FC236}">
                <a16:creationId xmlns:a16="http://schemas.microsoft.com/office/drawing/2014/main" id="{D58F302C-CBE8-41B7-09B8-0880F1B734F4}"/>
              </a:ext>
            </a:extLst>
          </p:cNvPr>
          <p:cNvSpPr txBox="1">
            <a:spLocks/>
          </p:cNvSpPr>
          <p:nvPr userDrawn="1"/>
        </p:nvSpPr>
        <p:spPr>
          <a:xfrm>
            <a:off x="4620260" y="4019321"/>
            <a:ext cx="2951481" cy="596860"/>
          </a:xfrm>
          <a:prstGeom prst="roundRect">
            <a:avLst>
              <a:gd name="adj" fmla="val 12775"/>
            </a:avLst>
          </a:prstGeom>
          <a:solidFill>
            <a:schemeClr val="bg1">
              <a:alpha val="70000"/>
            </a:schemeClr>
          </a:solidFill>
          <a:ln w="6350">
            <a:solidFill>
              <a:schemeClr val="tx1"/>
            </a:solid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091F2C"/>
                </a:solidFill>
                <a:effectLst/>
                <a:uLnTx/>
                <a:uFillTx/>
                <a:latin typeface="Segoe UI Semilight" panose="020B0402040204020203" pitchFamily="34" charset="0"/>
                <a:ea typeface="+mn-ea"/>
                <a:cs typeface="Segoe UI Semilight" panose="020B0402040204020203" pitchFamily="34" charset="0"/>
              </a:rPr>
              <a:t>aka.ms/AISkillsFest</a:t>
            </a:r>
          </a:p>
        </p:txBody>
      </p:sp>
      <p:sp>
        <p:nvSpPr>
          <p:cNvPr id="5" name="Text Placeholder 4">
            <a:extLst>
              <a:ext uri="{FF2B5EF4-FFF2-40B4-BE49-F238E27FC236}">
                <a16:creationId xmlns:a16="http://schemas.microsoft.com/office/drawing/2014/main" id="{88F09FCD-A52F-AF97-7073-48366B5E4A00}"/>
              </a:ext>
            </a:extLst>
          </p:cNvPr>
          <p:cNvSpPr txBox="1">
            <a:spLocks/>
          </p:cNvSpPr>
          <p:nvPr userDrawn="1"/>
        </p:nvSpPr>
        <p:spPr>
          <a:xfrm>
            <a:off x="582612" y="2627354"/>
            <a:ext cx="11026777" cy="550616"/>
          </a:xfrm>
          <a:prstGeom prst="rect">
            <a:avLst/>
          </a:prstGeom>
        </p:spPr>
        <p:txBody>
          <a:bodyPr lIns="0"/>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cap="all"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defRPr/>
            </a:pPr>
            <a:r>
              <a:rPr lang="en-US" sz="2800" cap="none" dirty="0">
                <a:solidFill>
                  <a:srgbClr val="091F2C"/>
                </a:solidFill>
                <a:latin typeface="Segoe UI Semibold"/>
              </a:rPr>
              <a:t>Register for your next session</a:t>
            </a:r>
          </a:p>
        </p:txBody>
      </p:sp>
      <p:pic>
        <p:nvPicPr>
          <p:cNvPr id="6" name="Picture 5" descr="3D Pixel arrow cursor">
            <a:extLst>
              <a:ext uri="{FF2B5EF4-FFF2-40B4-BE49-F238E27FC236}">
                <a16:creationId xmlns:a16="http://schemas.microsoft.com/office/drawing/2014/main" id="{8FFB824D-E63B-6664-C233-3D8D7006487C}"/>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6199928" y="4332115"/>
            <a:ext cx="1576156" cy="1576153"/>
          </a:xfrm>
          <a:prstGeom prst="rect">
            <a:avLst/>
          </a:prstGeom>
        </p:spPr>
      </p:pic>
      <p:sp>
        <p:nvSpPr>
          <p:cNvPr id="7" name="Title 4">
            <a:extLst>
              <a:ext uri="{FF2B5EF4-FFF2-40B4-BE49-F238E27FC236}">
                <a16:creationId xmlns:a16="http://schemas.microsoft.com/office/drawing/2014/main" id="{8594ECE4-5CE7-0519-1602-1A87771A7241}"/>
              </a:ext>
              <a:ext uri="{C183D7F6-B498-43B3-948B-1728B52AA6E4}">
                <adec:decorative xmlns:adec="http://schemas.microsoft.com/office/drawing/2017/decorative" val="0"/>
              </a:ext>
            </a:extLst>
          </p:cNvPr>
          <p:cNvSpPr>
            <a:spLocks/>
          </p:cNvSpPr>
          <p:nvPr userDrawn="1"/>
        </p:nvSpPr>
        <p:spPr>
          <a:xfrm>
            <a:off x="583406" y="1746568"/>
            <a:ext cx="11025188" cy="830997"/>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R="0" lvl="0" indent="0" algn="ctr" defTabSz="932742" fontAlgn="auto">
              <a:lnSpc>
                <a:spcPct val="80000"/>
              </a:lnSpc>
              <a:spcBef>
                <a:spcPct val="0"/>
              </a:spcBef>
              <a:spcAft>
                <a:spcPts val="0"/>
              </a:spcAft>
              <a:buClrTx/>
              <a:buSzTx/>
              <a:tabLst>
                <a:tab pos="2628900" algn="l"/>
              </a:tabLst>
              <a:defRPr/>
            </a:pPr>
            <a:r>
              <a:rPr lang="en-US" sz="6000" b="1" spc="-50" dirty="0">
                <a:ln w="3175">
                  <a:noFill/>
                </a:ln>
                <a:gradFill>
                  <a:gsLst>
                    <a:gs pos="40000">
                      <a:srgbClr val="2A446F"/>
                    </a:gs>
                    <a:gs pos="80000">
                      <a:schemeClr val="accent1"/>
                    </a:gs>
                  </a:gsLst>
                  <a:lin ang="3900000" scaled="0"/>
                </a:gradFill>
                <a:latin typeface="Segoe UI Semibold"/>
                <a:cs typeface="Segoe UI Semibold"/>
              </a:rPr>
              <a:t>What will you learn next?</a:t>
            </a:r>
          </a:p>
        </p:txBody>
      </p:sp>
    </p:spTree>
    <p:extLst>
      <p:ext uri="{BB962C8B-B14F-4D97-AF65-F5344CB8AC3E}">
        <p14:creationId xmlns:p14="http://schemas.microsoft.com/office/powerpoint/2010/main" val="22486022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160" userDrawn="1">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NextGen">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C02264-6880-81B7-356A-8D600C79A60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4265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9505613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3134AA3C-2F0D-D667-86A9-3A48F0A2264F}"/>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18255325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Defaul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a:srcRect/>
          <a:stretch/>
        </p:blipFill>
        <p:spPr>
          <a:xfrm>
            <a:off x="0" y="0"/>
            <a:ext cx="12191998" cy="6857999"/>
          </a:xfrm>
          <a:prstGeom prst="rect">
            <a:avLst/>
          </a:prstGeom>
        </p:spPr>
      </p:pic>
      <p:pic>
        <p:nvPicPr>
          <p:cNvPr id="3" name="MS logo white - EMF" descr="Microsoft logo white text version">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8" name="Text Placeholder 13">
            <a:extLst>
              <a:ext uri="{FF2B5EF4-FFF2-40B4-BE49-F238E27FC236}">
                <a16:creationId xmlns:a16="http://schemas.microsoft.com/office/drawing/2014/main" id="{22D882D6-E847-5E3E-ED49-ECF94FC312BB}"/>
              </a:ext>
            </a:extLst>
          </p:cNvPr>
          <p:cNvSpPr txBox="1">
            <a:spLocks/>
          </p:cNvSpPr>
          <p:nvPr userDrawn="1"/>
        </p:nvSpPr>
        <p:spPr>
          <a:xfrm>
            <a:off x="584200" y="5931634"/>
            <a:ext cx="2978150" cy="431066"/>
          </a:xfrm>
          <a:prstGeom prst="roundRect">
            <a:avLst>
              <a:gd name="adj" fmla="val 12775"/>
            </a:avLst>
          </a:prstGeom>
          <a:solidFill>
            <a:schemeClr val="tx1">
              <a:alpha val="1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#AISkillsFest  </a:t>
            </a: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sym typeface="Symbol" panose="05050102010706020507" pitchFamily="18" charset="2"/>
              </a:rPr>
              <a:t>•  </a:t>
            </a: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aka.ms/AISkillsFest</a:t>
            </a:r>
          </a:p>
        </p:txBody>
      </p:sp>
      <p:sp>
        <p:nvSpPr>
          <p:cNvPr id="4" name="Title 1">
            <a:extLst>
              <a:ext uri="{FF2B5EF4-FFF2-40B4-BE49-F238E27FC236}">
                <a16:creationId xmlns:a16="http://schemas.microsoft.com/office/drawing/2014/main" id="{84196D8D-8B2D-D451-6EE2-C7EEC5EBF18C}"/>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pPr marL="0" algn="l" defTabSz="932742" rtl="0" eaLnBrk="1" latinLnBrk="0" hangingPunct="1">
              <a:lnSpc>
                <a:spcPct val="100000"/>
              </a:lnSpc>
              <a:spcBef>
                <a:spcPct val="0"/>
              </a:spcBef>
              <a:buNone/>
            </a:pPr>
            <a:r>
              <a:rPr lang="en-US" sz="6000" b="1" kern="1200" cap="none" spc="-50" baseline="0" dirty="0">
                <a:ln w="3175">
                  <a:noFill/>
                </a:ln>
                <a:gradFill>
                  <a:gsLst>
                    <a:gs pos="71000">
                      <a:schemeClr val="accent1">
                        <a:lumMod val="20000"/>
                        <a:lumOff val="80000"/>
                      </a:schemeClr>
                    </a:gs>
                    <a:gs pos="18000">
                      <a:schemeClr val="tx1"/>
                    </a:gs>
                  </a:gsLst>
                  <a:lin ang="3900000" scaled="0"/>
                </a:gradFill>
                <a:effectLst/>
                <a:latin typeface="Segoe UI Semibold"/>
                <a:ea typeface="+mn-ea"/>
                <a:cs typeface="Segoe UI Semibold"/>
              </a:rPr>
              <a:t>Microsoft</a:t>
            </a:r>
          </a:p>
          <a:p>
            <a:pPr marL="0" algn="l" defTabSz="932742" rtl="0" eaLnBrk="1" latinLnBrk="0" hangingPunct="1">
              <a:lnSpc>
                <a:spcPct val="100000"/>
              </a:lnSpc>
              <a:spcBef>
                <a:spcPct val="0"/>
              </a:spcBef>
              <a:buNone/>
            </a:pPr>
            <a:r>
              <a:rPr lang="en-US" sz="6000" b="1" kern="1200" cap="none" spc="-50" baseline="0" dirty="0">
                <a:ln w="3175">
                  <a:noFill/>
                </a:ln>
                <a:gradFill>
                  <a:gsLst>
                    <a:gs pos="71000">
                      <a:schemeClr val="accent1">
                        <a:lumMod val="20000"/>
                        <a:lumOff val="80000"/>
                      </a:schemeClr>
                    </a:gs>
                    <a:gs pos="18000">
                      <a:schemeClr val="tx1"/>
                    </a:gs>
                  </a:gsLst>
                  <a:lin ang="3900000" scaled="0"/>
                </a:gradFill>
                <a:effectLst/>
                <a:latin typeface="Segoe UI Semibold"/>
                <a:ea typeface="+mn-ea"/>
                <a:cs typeface="Segoe UI Semibold"/>
              </a:rPr>
              <a:t>AI Skills Fest</a:t>
            </a:r>
          </a:p>
        </p:txBody>
      </p:sp>
      <p:sp>
        <p:nvSpPr>
          <p:cNvPr id="5" name="TextBox 4">
            <a:extLst>
              <a:ext uri="{FF2B5EF4-FFF2-40B4-BE49-F238E27FC236}">
                <a16:creationId xmlns:a16="http://schemas.microsoft.com/office/drawing/2014/main" id="{1FE11632-D079-CBE4-61CD-3DF3E1BBAD96}"/>
              </a:ext>
            </a:extLst>
          </p:cNvPr>
          <p:cNvSpPr txBox="1"/>
          <p:nvPr userDrawn="1"/>
        </p:nvSpPr>
        <p:spPr>
          <a:xfrm>
            <a:off x="584200" y="3913438"/>
            <a:ext cx="4428067" cy="830997"/>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sz="2400" kern="1200" spc="0" baseline="0" dirty="0">
                <a:solidFill>
                  <a:schemeClr val="tx1"/>
                </a:solidFill>
                <a:latin typeface="+mn-lt"/>
                <a:ea typeface="+mn-ea"/>
                <a:cs typeface="Segoe UI" panose="020B0502040204020203" pitchFamily="34" charset="0"/>
              </a:rPr>
              <a:t>Unlock the future with 50 days of AI discovery and learning</a:t>
            </a:r>
          </a:p>
        </p:txBody>
      </p:sp>
    </p:spTree>
    <p:extLst>
      <p:ext uri="{BB962C8B-B14F-4D97-AF65-F5344CB8AC3E}">
        <p14:creationId xmlns:p14="http://schemas.microsoft.com/office/powerpoint/2010/main" val="419323006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lide Defaul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FC294-8A26-120C-670A-C3BCB5E87EDD}"/>
              </a:ext>
            </a:extLst>
          </p:cNvPr>
          <p:cNvPicPr>
            <a:picLocks noChangeAspect="1"/>
          </p:cNvPicPr>
          <p:nvPr userDrawn="1"/>
        </p:nvPicPr>
        <p:blipFill>
          <a:blip r:embed="rId2"/>
          <a:srcRect/>
          <a:stretch/>
        </p:blipFill>
        <p:spPr>
          <a:xfrm>
            <a:off x="0" y="0"/>
            <a:ext cx="12191998" cy="6857999"/>
          </a:xfrm>
          <a:prstGeom prst="rect">
            <a:avLst/>
          </a:prstGeom>
        </p:spPr>
      </p:pic>
      <p:pic>
        <p:nvPicPr>
          <p:cNvPr id="3" name="MS logo white - EMF" descr="Microsoft logo white text version">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chemeClr val="tx1"/>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21979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TechPr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pic>
        <p:nvPicPr>
          <p:cNvPr id="3" name="MS logo white - EMF" descr="Microsoft logo white text version">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Title 1">
            <a:extLst>
              <a:ext uri="{FF2B5EF4-FFF2-40B4-BE49-F238E27FC236}">
                <a16:creationId xmlns:a16="http://schemas.microsoft.com/office/drawing/2014/main" id="{82AC4EB0-4D63-6F60-936D-CC78DEE97C79}"/>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pPr marL="0" algn="l" defTabSz="932742" rtl="0" eaLnBrk="1" latinLnBrk="0" hangingPunct="1">
              <a:lnSpc>
                <a:spcPct val="100000"/>
              </a:lnSpc>
              <a:spcBef>
                <a:spcPct val="0"/>
              </a:spcBef>
              <a:buNone/>
            </a:pPr>
            <a:r>
              <a:rPr lang="en-US" sz="6000" b="1" kern="1200" cap="none" spc="-50" baseline="0" dirty="0">
                <a:ln w="3175">
                  <a:noFill/>
                </a:ln>
                <a:gradFill>
                  <a:gsLst>
                    <a:gs pos="71000">
                      <a:schemeClr val="accent1">
                        <a:lumMod val="20000"/>
                        <a:lumOff val="80000"/>
                      </a:schemeClr>
                    </a:gs>
                    <a:gs pos="18000">
                      <a:schemeClr val="tx1"/>
                    </a:gs>
                  </a:gsLst>
                  <a:lin ang="3900000" scaled="0"/>
                </a:gradFill>
                <a:effectLst/>
                <a:latin typeface="Segoe UI Semibold"/>
                <a:ea typeface="+mn-ea"/>
                <a:cs typeface="Segoe UI Semibold"/>
              </a:rPr>
              <a:t>Microsoft</a:t>
            </a:r>
          </a:p>
          <a:p>
            <a:pPr marL="0" algn="l" defTabSz="932742" rtl="0" eaLnBrk="1" latinLnBrk="0" hangingPunct="1">
              <a:lnSpc>
                <a:spcPct val="100000"/>
              </a:lnSpc>
              <a:spcBef>
                <a:spcPct val="0"/>
              </a:spcBef>
              <a:buNone/>
            </a:pPr>
            <a:r>
              <a:rPr lang="en-US" sz="6000" b="1" kern="1200" cap="none" spc="-50" baseline="0" dirty="0">
                <a:ln w="3175">
                  <a:noFill/>
                </a:ln>
                <a:gradFill>
                  <a:gsLst>
                    <a:gs pos="71000">
                      <a:schemeClr val="accent1">
                        <a:lumMod val="20000"/>
                        <a:lumOff val="80000"/>
                      </a:schemeClr>
                    </a:gs>
                    <a:gs pos="18000">
                      <a:schemeClr val="tx1"/>
                    </a:gs>
                  </a:gsLst>
                  <a:lin ang="3900000" scaled="0"/>
                </a:gradFill>
                <a:effectLst/>
                <a:latin typeface="Segoe UI Semibold"/>
                <a:ea typeface="+mn-ea"/>
                <a:cs typeface="Segoe UI Semibold"/>
              </a:rPr>
              <a:t>AI Skills Fest</a:t>
            </a:r>
          </a:p>
        </p:txBody>
      </p:sp>
      <p:sp>
        <p:nvSpPr>
          <p:cNvPr id="8" name="TextBox 7">
            <a:extLst>
              <a:ext uri="{FF2B5EF4-FFF2-40B4-BE49-F238E27FC236}">
                <a16:creationId xmlns:a16="http://schemas.microsoft.com/office/drawing/2014/main" id="{B2FCE0C8-4359-2B19-D2D4-2468E9E228D1}"/>
              </a:ext>
            </a:extLst>
          </p:cNvPr>
          <p:cNvSpPr txBox="1"/>
          <p:nvPr userDrawn="1"/>
        </p:nvSpPr>
        <p:spPr>
          <a:xfrm>
            <a:off x="584200" y="3913438"/>
            <a:ext cx="4428067" cy="830997"/>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sz="2400" kern="1200" spc="0" baseline="0" dirty="0">
                <a:solidFill>
                  <a:schemeClr val="tx1"/>
                </a:solidFill>
                <a:latin typeface="+mn-lt"/>
                <a:ea typeface="+mn-ea"/>
                <a:cs typeface="Segoe UI" panose="020B0502040204020203" pitchFamily="34" charset="0"/>
              </a:rPr>
              <a:t>Unlock the future with 50 days of AI discovery and learning</a:t>
            </a:r>
          </a:p>
        </p:txBody>
      </p:sp>
      <p:sp>
        <p:nvSpPr>
          <p:cNvPr id="6" name="Text Placeholder 13">
            <a:extLst>
              <a:ext uri="{FF2B5EF4-FFF2-40B4-BE49-F238E27FC236}">
                <a16:creationId xmlns:a16="http://schemas.microsoft.com/office/drawing/2014/main" id="{06A014DD-5DAE-40EE-8998-EC025A05331C}"/>
              </a:ext>
            </a:extLst>
          </p:cNvPr>
          <p:cNvSpPr txBox="1">
            <a:spLocks/>
          </p:cNvSpPr>
          <p:nvPr userDrawn="1"/>
        </p:nvSpPr>
        <p:spPr>
          <a:xfrm>
            <a:off x="584200" y="5931634"/>
            <a:ext cx="2978150" cy="431066"/>
          </a:xfrm>
          <a:prstGeom prst="roundRect">
            <a:avLst>
              <a:gd name="adj" fmla="val 12775"/>
            </a:avLst>
          </a:prstGeom>
          <a:solidFill>
            <a:schemeClr val="tx1">
              <a:alpha val="1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#AISkillsFest  </a:t>
            </a: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sym typeface="Symbol" panose="05050102010706020507" pitchFamily="18" charset="2"/>
              </a:rPr>
              <a:t>•  </a:t>
            </a: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aka.ms/AISkillsFest</a:t>
            </a:r>
          </a:p>
        </p:txBody>
      </p:sp>
    </p:spTree>
    <p:extLst>
      <p:ext uri="{BB962C8B-B14F-4D97-AF65-F5344CB8AC3E}">
        <p14:creationId xmlns:p14="http://schemas.microsoft.com/office/powerpoint/2010/main" val="212577090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Slide TechPr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FC294-8A26-120C-670A-C3BCB5E87ED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pic>
        <p:nvPicPr>
          <p:cNvPr id="3" name="MS logo white - EMF" descr="Microsoft logo white text version">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chemeClr val="tx1"/>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70585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NextGe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pic>
        <p:nvPicPr>
          <p:cNvPr id="3" name="MS logo white - EMF" descr="Microsoft logo white text version">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Title 1">
            <a:extLst>
              <a:ext uri="{FF2B5EF4-FFF2-40B4-BE49-F238E27FC236}">
                <a16:creationId xmlns:a16="http://schemas.microsoft.com/office/drawing/2014/main" id="{C38B67A9-F24A-73A8-22E6-E3C8606F4E6E}"/>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pPr marL="0" algn="l" defTabSz="932742" rtl="0" eaLnBrk="1" latinLnBrk="0" hangingPunct="1">
              <a:lnSpc>
                <a:spcPct val="100000"/>
              </a:lnSpc>
              <a:spcBef>
                <a:spcPct val="0"/>
              </a:spcBef>
              <a:buNone/>
            </a:pPr>
            <a:r>
              <a:rPr lang="en-US" sz="6000" b="1" kern="1200" cap="none" spc="-50" baseline="0" dirty="0">
                <a:ln w="3175">
                  <a:noFill/>
                </a:ln>
                <a:gradFill>
                  <a:gsLst>
                    <a:gs pos="71000">
                      <a:schemeClr val="accent3">
                        <a:lumMod val="20000"/>
                        <a:lumOff val="80000"/>
                      </a:schemeClr>
                    </a:gs>
                    <a:gs pos="18000">
                      <a:schemeClr val="tx1"/>
                    </a:gs>
                  </a:gsLst>
                  <a:lin ang="3900000" scaled="0"/>
                </a:gradFill>
                <a:effectLst/>
                <a:latin typeface="Segoe UI Semibold"/>
                <a:ea typeface="+mn-ea"/>
                <a:cs typeface="Segoe UI Semibold"/>
              </a:rPr>
              <a:t>Microsoft</a:t>
            </a:r>
          </a:p>
          <a:p>
            <a:pPr marL="0" algn="l" defTabSz="932742" rtl="0" eaLnBrk="1" latinLnBrk="0" hangingPunct="1">
              <a:lnSpc>
                <a:spcPct val="100000"/>
              </a:lnSpc>
              <a:spcBef>
                <a:spcPct val="0"/>
              </a:spcBef>
              <a:buNone/>
            </a:pPr>
            <a:r>
              <a:rPr lang="en-US" sz="6000" b="1" kern="1200" cap="none" spc="-50" baseline="0" dirty="0">
                <a:ln w="3175">
                  <a:noFill/>
                </a:ln>
                <a:gradFill>
                  <a:gsLst>
                    <a:gs pos="71000">
                      <a:schemeClr val="accent3">
                        <a:lumMod val="20000"/>
                        <a:lumOff val="80000"/>
                      </a:schemeClr>
                    </a:gs>
                    <a:gs pos="18000">
                      <a:schemeClr val="tx1"/>
                    </a:gs>
                  </a:gsLst>
                  <a:lin ang="3900000" scaled="0"/>
                </a:gradFill>
                <a:effectLst/>
                <a:latin typeface="Segoe UI Semibold"/>
                <a:ea typeface="+mn-ea"/>
                <a:cs typeface="Segoe UI Semibold"/>
              </a:rPr>
              <a:t>AI Skills Fest</a:t>
            </a:r>
          </a:p>
        </p:txBody>
      </p:sp>
      <p:sp>
        <p:nvSpPr>
          <p:cNvPr id="8" name="TextBox 7">
            <a:extLst>
              <a:ext uri="{FF2B5EF4-FFF2-40B4-BE49-F238E27FC236}">
                <a16:creationId xmlns:a16="http://schemas.microsoft.com/office/drawing/2014/main" id="{88E3D86D-81A6-E0E7-7476-765F276B1728}"/>
              </a:ext>
            </a:extLst>
          </p:cNvPr>
          <p:cNvSpPr txBox="1"/>
          <p:nvPr userDrawn="1"/>
        </p:nvSpPr>
        <p:spPr>
          <a:xfrm>
            <a:off x="584200" y="3913438"/>
            <a:ext cx="4428067" cy="830997"/>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sz="2400" kern="1200" spc="0" baseline="0" dirty="0">
                <a:solidFill>
                  <a:schemeClr val="tx1"/>
                </a:solidFill>
                <a:latin typeface="+mn-lt"/>
                <a:ea typeface="+mn-ea"/>
                <a:cs typeface="Segoe UI" panose="020B0502040204020203" pitchFamily="34" charset="0"/>
              </a:rPr>
              <a:t>Unlock the future with 50 days of AI discovery and learning</a:t>
            </a:r>
          </a:p>
        </p:txBody>
      </p:sp>
      <p:sp>
        <p:nvSpPr>
          <p:cNvPr id="6" name="Text Placeholder 13">
            <a:extLst>
              <a:ext uri="{FF2B5EF4-FFF2-40B4-BE49-F238E27FC236}">
                <a16:creationId xmlns:a16="http://schemas.microsoft.com/office/drawing/2014/main" id="{A320CED2-9845-A105-B6C9-9561D4B39D73}"/>
              </a:ext>
            </a:extLst>
          </p:cNvPr>
          <p:cNvSpPr txBox="1">
            <a:spLocks/>
          </p:cNvSpPr>
          <p:nvPr userDrawn="1"/>
        </p:nvSpPr>
        <p:spPr>
          <a:xfrm>
            <a:off x="584200" y="5931634"/>
            <a:ext cx="2978150" cy="431066"/>
          </a:xfrm>
          <a:prstGeom prst="roundRect">
            <a:avLst>
              <a:gd name="adj" fmla="val 12775"/>
            </a:avLst>
          </a:prstGeom>
          <a:solidFill>
            <a:schemeClr val="tx1">
              <a:alpha val="1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#AISkillsFest  </a:t>
            </a: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sym typeface="Symbol" panose="05050102010706020507" pitchFamily="18" charset="2"/>
              </a:rPr>
              <a:t>•  </a:t>
            </a: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aka.ms/AISkillsFest</a:t>
            </a:r>
          </a:p>
        </p:txBody>
      </p:sp>
    </p:spTree>
    <p:extLst>
      <p:ext uri="{BB962C8B-B14F-4D97-AF65-F5344CB8AC3E}">
        <p14:creationId xmlns:p14="http://schemas.microsoft.com/office/powerpoint/2010/main" val="129353808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Slide NextGe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AEB6AF-1992-2491-DC09-0E577A25766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pic>
        <p:nvPicPr>
          <p:cNvPr id="3" name="MS logo white - EMF" descr="Microsoft logo white text version">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chemeClr val="tx1"/>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05356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BusinessUs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pic>
        <p:nvPicPr>
          <p:cNvPr id="3" name="MS logo white - EMF" descr="Microsoft logo white text version">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Title 1">
            <a:extLst>
              <a:ext uri="{FF2B5EF4-FFF2-40B4-BE49-F238E27FC236}">
                <a16:creationId xmlns:a16="http://schemas.microsoft.com/office/drawing/2014/main" id="{D960585B-6D10-B49D-3013-1A356A1D818D}"/>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pPr marL="0" algn="l" defTabSz="932742" rtl="0" eaLnBrk="1" latinLnBrk="0" hangingPunct="1">
              <a:lnSpc>
                <a:spcPct val="100000"/>
              </a:lnSpc>
              <a:spcBef>
                <a:spcPct val="0"/>
              </a:spcBef>
              <a:buNone/>
            </a:pPr>
            <a:r>
              <a:rPr lang="en-US" sz="6000" b="1" kern="1200" cap="none" spc="-50" baseline="0" dirty="0">
                <a:ln w="3175">
                  <a:noFill/>
                </a:ln>
                <a:gradFill>
                  <a:gsLst>
                    <a:gs pos="71000">
                      <a:schemeClr val="accent3">
                        <a:lumMod val="20000"/>
                        <a:lumOff val="80000"/>
                      </a:schemeClr>
                    </a:gs>
                    <a:gs pos="18000">
                      <a:schemeClr val="tx1"/>
                    </a:gs>
                  </a:gsLst>
                  <a:lin ang="3900000" scaled="0"/>
                </a:gradFill>
                <a:effectLst/>
                <a:latin typeface="Segoe UI Semibold"/>
                <a:ea typeface="+mn-ea"/>
                <a:cs typeface="Segoe UI Semibold"/>
              </a:rPr>
              <a:t>Microsoft</a:t>
            </a:r>
          </a:p>
          <a:p>
            <a:pPr marL="0" algn="l" defTabSz="932742" rtl="0" eaLnBrk="1" latinLnBrk="0" hangingPunct="1">
              <a:lnSpc>
                <a:spcPct val="100000"/>
              </a:lnSpc>
              <a:spcBef>
                <a:spcPct val="0"/>
              </a:spcBef>
              <a:buNone/>
            </a:pPr>
            <a:r>
              <a:rPr lang="en-US" sz="6000" b="1" kern="1200" cap="none" spc="-50" baseline="0" dirty="0">
                <a:ln w="3175">
                  <a:noFill/>
                </a:ln>
                <a:gradFill>
                  <a:gsLst>
                    <a:gs pos="71000">
                      <a:schemeClr val="accent3">
                        <a:lumMod val="20000"/>
                        <a:lumOff val="80000"/>
                      </a:schemeClr>
                    </a:gs>
                    <a:gs pos="18000">
                      <a:schemeClr val="tx1"/>
                    </a:gs>
                  </a:gsLst>
                  <a:lin ang="3900000" scaled="0"/>
                </a:gradFill>
                <a:effectLst/>
                <a:latin typeface="Segoe UI Semibold"/>
                <a:ea typeface="+mn-ea"/>
                <a:cs typeface="Segoe UI Semibold"/>
              </a:rPr>
              <a:t>AI Skills Fest</a:t>
            </a:r>
          </a:p>
        </p:txBody>
      </p:sp>
      <p:sp>
        <p:nvSpPr>
          <p:cNvPr id="8" name="TextBox 7">
            <a:extLst>
              <a:ext uri="{FF2B5EF4-FFF2-40B4-BE49-F238E27FC236}">
                <a16:creationId xmlns:a16="http://schemas.microsoft.com/office/drawing/2014/main" id="{29AB7195-6F4D-F7F5-C446-62C7B446FD3B}"/>
              </a:ext>
            </a:extLst>
          </p:cNvPr>
          <p:cNvSpPr txBox="1"/>
          <p:nvPr userDrawn="1"/>
        </p:nvSpPr>
        <p:spPr>
          <a:xfrm>
            <a:off x="584200" y="3913438"/>
            <a:ext cx="4428067" cy="830997"/>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sz="2400" kern="1200" spc="0" baseline="0" dirty="0">
                <a:solidFill>
                  <a:schemeClr val="tx1"/>
                </a:solidFill>
                <a:latin typeface="+mn-lt"/>
                <a:ea typeface="+mn-ea"/>
                <a:cs typeface="Segoe UI" panose="020B0502040204020203" pitchFamily="34" charset="0"/>
              </a:rPr>
              <a:t>Unlock the future with 50 days of AI discovery and learning</a:t>
            </a:r>
          </a:p>
        </p:txBody>
      </p:sp>
      <p:sp>
        <p:nvSpPr>
          <p:cNvPr id="6" name="Text Placeholder 13">
            <a:extLst>
              <a:ext uri="{FF2B5EF4-FFF2-40B4-BE49-F238E27FC236}">
                <a16:creationId xmlns:a16="http://schemas.microsoft.com/office/drawing/2014/main" id="{BF9D2AB0-0CD1-9364-9ED8-A732DF353803}"/>
              </a:ext>
            </a:extLst>
          </p:cNvPr>
          <p:cNvSpPr txBox="1">
            <a:spLocks/>
          </p:cNvSpPr>
          <p:nvPr userDrawn="1"/>
        </p:nvSpPr>
        <p:spPr>
          <a:xfrm>
            <a:off x="584200" y="5931634"/>
            <a:ext cx="2978150" cy="431066"/>
          </a:xfrm>
          <a:prstGeom prst="roundRect">
            <a:avLst>
              <a:gd name="adj" fmla="val 12775"/>
            </a:avLst>
          </a:prstGeom>
          <a:solidFill>
            <a:schemeClr val="tx1">
              <a:alpha val="1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#AISkillsFest  </a:t>
            </a: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sym typeface="Symbol" panose="05050102010706020507" pitchFamily="18" charset="2"/>
              </a:rPr>
              <a:t>•  </a:t>
            </a: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aka.ms/AISkillsFest</a:t>
            </a:r>
          </a:p>
        </p:txBody>
      </p:sp>
    </p:spTree>
    <p:extLst>
      <p:ext uri="{BB962C8B-B14F-4D97-AF65-F5344CB8AC3E}">
        <p14:creationId xmlns:p14="http://schemas.microsoft.com/office/powerpoint/2010/main" val="113070179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Slide BusinessUs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EFEF96-209D-07C9-4729-6230319774A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pic>
        <p:nvPicPr>
          <p:cNvPr id="3" name="MS logo white - EMF" descr="Microsoft logo white text version">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chemeClr val="tx1"/>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57997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alkin BusinessUs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a:srcRect/>
          <a:stretch/>
        </p:blipFill>
        <p:spPr>
          <a:xfrm>
            <a:off x="0" y="1"/>
            <a:ext cx="12191998" cy="6857998"/>
          </a:xfrm>
          <a:prstGeom prst="rect">
            <a:avLst/>
          </a:prstGeom>
        </p:spPr>
      </p:pic>
      <p:pic>
        <p:nvPicPr>
          <p:cNvPr id="8" name="MS logo gray - EMF" descr="Microsoft logo, gray text version">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0" name="Title 1">
            <a:extLst>
              <a:ext uri="{FF2B5EF4-FFF2-40B4-BE49-F238E27FC236}">
                <a16:creationId xmlns:a16="http://schemas.microsoft.com/office/drawing/2014/main" id="{D085D2F2-A028-0C92-5920-F5BB9E8B4610}"/>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sz="6000" b="1" kern="1200" cap="none" spc="-50" baseline="0" dirty="0">
                <a:ln w="3175">
                  <a:noFill/>
                </a:ln>
                <a:gradFill>
                  <a:gsLst>
                    <a:gs pos="10000">
                      <a:srgbClr val="091F2C"/>
                    </a:gs>
                    <a:gs pos="100000">
                      <a:schemeClr val="accent3"/>
                    </a:gs>
                  </a:gsLst>
                  <a:lin ang="3900000" scaled="0"/>
                </a:gradFill>
                <a:effectLst/>
                <a:latin typeface="Segoe UI Semibold"/>
                <a:ea typeface="+mn-ea"/>
                <a:cs typeface="Segoe UI Semibold"/>
              </a:rPr>
              <a:t>Microsoft</a:t>
            </a:r>
          </a:p>
          <a:p>
            <a:r>
              <a:rPr lang="en-US" sz="6000" b="1" kern="1200" cap="none" spc="-50" baseline="0" dirty="0">
                <a:ln w="3175">
                  <a:noFill/>
                </a:ln>
                <a:gradFill>
                  <a:gsLst>
                    <a:gs pos="10000">
                      <a:srgbClr val="091F2C"/>
                    </a:gs>
                    <a:gs pos="100000">
                      <a:schemeClr val="accent3"/>
                    </a:gs>
                  </a:gsLst>
                  <a:lin ang="3900000" scaled="0"/>
                </a:gradFill>
                <a:effectLst/>
                <a:latin typeface="Segoe UI Semibold"/>
                <a:ea typeface="+mn-ea"/>
                <a:cs typeface="Segoe UI Semibold"/>
              </a:rPr>
              <a:t>AI Skills Fest</a:t>
            </a:r>
          </a:p>
        </p:txBody>
      </p:sp>
      <p:sp>
        <p:nvSpPr>
          <p:cNvPr id="3" name="TextBox 2">
            <a:extLst>
              <a:ext uri="{FF2B5EF4-FFF2-40B4-BE49-F238E27FC236}">
                <a16:creationId xmlns:a16="http://schemas.microsoft.com/office/drawing/2014/main" id="{6CBF758C-9727-79FC-38D4-62ACB9B2384D}"/>
              </a:ext>
            </a:extLst>
          </p:cNvPr>
          <p:cNvSpPr txBox="1"/>
          <p:nvPr userDrawn="1"/>
        </p:nvSpPr>
        <p:spPr>
          <a:xfrm>
            <a:off x="584201" y="3913438"/>
            <a:ext cx="4334932"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sz="2400" kern="1200" spc="0" baseline="0" dirty="0">
                <a:solidFill>
                  <a:srgbClr val="091F2C"/>
                </a:solidFill>
                <a:latin typeface="+mn-lt"/>
                <a:ea typeface="+mn-ea"/>
                <a:cs typeface="Segoe UI" panose="020B0502040204020203" pitchFamily="34" charset="0"/>
              </a:rPr>
              <a:t>Unlock the future with 50 days of AI discovery and learning</a:t>
            </a:r>
          </a:p>
        </p:txBody>
      </p:sp>
      <p:sp>
        <p:nvSpPr>
          <p:cNvPr id="4" name="Text Placeholder 13">
            <a:extLst>
              <a:ext uri="{FF2B5EF4-FFF2-40B4-BE49-F238E27FC236}">
                <a16:creationId xmlns:a16="http://schemas.microsoft.com/office/drawing/2014/main" id="{78EE843D-313F-0C2A-F910-A4A31E69BE09}"/>
              </a:ext>
            </a:extLst>
          </p:cNvPr>
          <p:cNvSpPr txBox="1">
            <a:spLocks/>
          </p:cNvSpPr>
          <p:nvPr userDrawn="1"/>
        </p:nvSpPr>
        <p:spPr>
          <a:xfrm>
            <a:off x="584200" y="5931634"/>
            <a:ext cx="2978150" cy="431066"/>
          </a:xfrm>
          <a:prstGeom prst="roundRect">
            <a:avLst>
              <a:gd name="adj" fmla="val 12775"/>
            </a:avLst>
          </a:prstGeom>
          <a:solidFill>
            <a:schemeClr val="bg1">
              <a:alpha val="7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91F2C"/>
                </a:solidFill>
                <a:effectLst/>
                <a:uLnTx/>
                <a:uFillTx/>
                <a:latin typeface="Segoe UI" panose="020B0502040204020203" pitchFamily="34" charset="0"/>
                <a:ea typeface="+mn-ea"/>
                <a:cs typeface="Segoe UI" panose="020B0502040204020203" pitchFamily="34" charset="0"/>
              </a:rPr>
              <a:t>#AISkillsFest  </a:t>
            </a:r>
            <a:r>
              <a:rPr kumimoji="0" lang="en-US" sz="1400" b="0" i="0" u="none" strike="noStrike" kern="1200" cap="none" spc="0" normalizeH="0" baseline="0" noProof="0" dirty="0">
                <a:ln>
                  <a:noFill/>
                </a:ln>
                <a:solidFill>
                  <a:srgbClr val="091F2C"/>
                </a:solidFill>
                <a:effectLst/>
                <a:uLnTx/>
                <a:uFillTx/>
                <a:latin typeface="Segoe UI" panose="020B0502040204020203" pitchFamily="34" charset="0"/>
                <a:ea typeface="+mn-ea"/>
                <a:cs typeface="Segoe UI" panose="020B0502040204020203" pitchFamily="34" charset="0"/>
                <a:sym typeface="Symbol" panose="05050102010706020507" pitchFamily="18" charset="2"/>
              </a:rPr>
              <a:t>•  </a:t>
            </a:r>
            <a:r>
              <a:rPr kumimoji="0" lang="en-US" sz="1400" b="0" i="0" u="none" strike="noStrike" kern="1200" cap="none" spc="0" normalizeH="0" baseline="0" noProof="0" dirty="0">
                <a:ln>
                  <a:noFill/>
                </a:ln>
                <a:solidFill>
                  <a:srgbClr val="091F2C"/>
                </a:solidFill>
                <a:effectLst/>
                <a:uLnTx/>
                <a:uFillTx/>
                <a:latin typeface="Segoe UI" panose="020B0502040204020203" pitchFamily="34" charset="0"/>
                <a:ea typeface="+mn-ea"/>
                <a:cs typeface="Segoe UI" panose="020B0502040204020203" pitchFamily="34" charset="0"/>
              </a:rPr>
              <a:t>aka.ms/AISkillsFest</a:t>
            </a:r>
          </a:p>
        </p:txBody>
      </p:sp>
    </p:spTree>
    <p:extLst>
      <p:ext uri="{BB962C8B-B14F-4D97-AF65-F5344CB8AC3E}">
        <p14:creationId xmlns:p14="http://schemas.microsoft.com/office/powerpoint/2010/main" val="405793381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Oth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a:srcRect/>
          <a:stretch/>
        </p:blipFill>
        <p:spPr>
          <a:xfrm>
            <a:off x="353" y="198"/>
            <a:ext cx="12191292" cy="6857602"/>
          </a:xfrm>
          <a:prstGeom prst="rect">
            <a:avLst/>
          </a:prstGeom>
        </p:spPr>
      </p:pic>
      <p:pic>
        <p:nvPicPr>
          <p:cNvPr id="3" name="MS logo white - EMF" descr="Microsoft logo white text version">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Title 1">
            <a:extLst>
              <a:ext uri="{FF2B5EF4-FFF2-40B4-BE49-F238E27FC236}">
                <a16:creationId xmlns:a16="http://schemas.microsoft.com/office/drawing/2014/main" id="{1011D580-164B-59F0-79BB-F0F25AFBCF38}"/>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pPr marL="0" algn="l" defTabSz="932742" rtl="0" eaLnBrk="1" latinLnBrk="0" hangingPunct="1">
              <a:lnSpc>
                <a:spcPct val="100000"/>
              </a:lnSpc>
              <a:spcBef>
                <a:spcPct val="0"/>
              </a:spcBef>
              <a:buNone/>
            </a:pPr>
            <a:r>
              <a:rPr lang="en-US" sz="6000" b="1" kern="1200" cap="none" spc="-50" baseline="0" dirty="0">
                <a:ln w="3175">
                  <a:noFill/>
                </a:ln>
                <a:gradFill>
                  <a:gsLst>
                    <a:gs pos="71000">
                      <a:schemeClr val="accent1">
                        <a:lumMod val="20000"/>
                        <a:lumOff val="80000"/>
                      </a:schemeClr>
                    </a:gs>
                    <a:gs pos="18000">
                      <a:schemeClr val="tx1"/>
                    </a:gs>
                  </a:gsLst>
                  <a:lin ang="3900000" scaled="0"/>
                </a:gradFill>
                <a:effectLst/>
                <a:latin typeface="Segoe UI Semibold"/>
                <a:ea typeface="+mn-ea"/>
                <a:cs typeface="Segoe UI Semibold"/>
              </a:rPr>
              <a:t>Microsoft</a:t>
            </a:r>
          </a:p>
          <a:p>
            <a:pPr marL="0" algn="l" defTabSz="932742" rtl="0" eaLnBrk="1" latinLnBrk="0" hangingPunct="1">
              <a:lnSpc>
                <a:spcPct val="100000"/>
              </a:lnSpc>
              <a:spcBef>
                <a:spcPct val="0"/>
              </a:spcBef>
              <a:buNone/>
            </a:pPr>
            <a:r>
              <a:rPr lang="en-US" sz="6000" b="1" kern="1200" cap="none" spc="-50" baseline="0" dirty="0">
                <a:ln w="3175">
                  <a:noFill/>
                </a:ln>
                <a:gradFill>
                  <a:gsLst>
                    <a:gs pos="71000">
                      <a:schemeClr val="accent1">
                        <a:lumMod val="20000"/>
                        <a:lumOff val="80000"/>
                      </a:schemeClr>
                    </a:gs>
                    <a:gs pos="18000">
                      <a:schemeClr val="tx1"/>
                    </a:gs>
                  </a:gsLst>
                  <a:lin ang="3900000" scaled="0"/>
                </a:gradFill>
                <a:effectLst/>
                <a:latin typeface="Segoe UI Semibold"/>
                <a:ea typeface="+mn-ea"/>
                <a:cs typeface="Segoe UI Semibold"/>
              </a:rPr>
              <a:t>AI Skills Fest</a:t>
            </a:r>
          </a:p>
        </p:txBody>
      </p:sp>
      <p:sp>
        <p:nvSpPr>
          <p:cNvPr id="8" name="TextBox 7">
            <a:extLst>
              <a:ext uri="{FF2B5EF4-FFF2-40B4-BE49-F238E27FC236}">
                <a16:creationId xmlns:a16="http://schemas.microsoft.com/office/drawing/2014/main" id="{1FCAF911-0BB9-52A5-BE85-5023EF6D36DD}"/>
              </a:ext>
            </a:extLst>
          </p:cNvPr>
          <p:cNvSpPr txBox="1"/>
          <p:nvPr userDrawn="1"/>
        </p:nvSpPr>
        <p:spPr>
          <a:xfrm>
            <a:off x="584200" y="3913438"/>
            <a:ext cx="4428067" cy="830997"/>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sz="2400" kern="1200" spc="0" baseline="0" dirty="0">
                <a:solidFill>
                  <a:schemeClr val="tx1"/>
                </a:solidFill>
                <a:latin typeface="+mn-lt"/>
                <a:ea typeface="+mn-ea"/>
                <a:cs typeface="Segoe UI" panose="020B0502040204020203" pitchFamily="34" charset="0"/>
              </a:rPr>
              <a:t>Unlock the future with 50 days of AI discovery and learning</a:t>
            </a:r>
          </a:p>
        </p:txBody>
      </p:sp>
      <p:sp>
        <p:nvSpPr>
          <p:cNvPr id="6" name="Text Placeholder 13">
            <a:extLst>
              <a:ext uri="{FF2B5EF4-FFF2-40B4-BE49-F238E27FC236}">
                <a16:creationId xmlns:a16="http://schemas.microsoft.com/office/drawing/2014/main" id="{8D4C5BB2-093E-9A4E-8AEB-EFCD08FB2832}"/>
              </a:ext>
            </a:extLst>
          </p:cNvPr>
          <p:cNvSpPr txBox="1">
            <a:spLocks/>
          </p:cNvSpPr>
          <p:nvPr userDrawn="1"/>
        </p:nvSpPr>
        <p:spPr>
          <a:xfrm>
            <a:off x="584200" y="5931634"/>
            <a:ext cx="2978150" cy="431066"/>
          </a:xfrm>
          <a:prstGeom prst="roundRect">
            <a:avLst>
              <a:gd name="adj" fmla="val 12775"/>
            </a:avLst>
          </a:prstGeom>
          <a:solidFill>
            <a:schemeClr val="tx1">
              <a:alpha val="1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#AISkillsFest  </a:t>
            </a: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sym typeface="Symbol" panose="05050102010706020507" pitchFamily="18" charset="2"/>
              </a:rPr>
              <a:t>•  </a:t>
            </a:r>
            <a:r>
              <a:rPr kumimoji="0" lang="en-US"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aka.ms/AISkillsFest</a:t>
            </a:r>
          </a:p>
        </p:txBody>
      </p:sp>
      <p:pic>
        <p:nvPicPr>
          <p:cNvPr id="7" name="Picture 6" descr="A pixelated magnifying glass">
            <a:extLst>
              <a:ext uri="{FF2B5EF4-FFF2-40B4-BE49-F238E27FC236}">
                <a16:creationId xmlns:a16="http://schemas.microsoft.com/office/drawing/2014/main" id="{71C979D9-A3D0-AC67-2384-B94A3F29681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911876" y="656372"/>
            <a:ext cx="1169349" cy="1177497"/>
          </a:xfrm>
          <a:prstGeom prst="rect">
            <a:avLst/>
          </a:prstGeom>
        </p:spPr>
      </p:pic>
    </p:spTree>
    <p:extLst>
      <p:ext uri="{BB962C8B-B14F-4D97-AF65-F5344CB8AC3E}">
        <p14:creationId xmlns:p14="http://schemas.microsoft.com/office/powerpoint/2010/main" val="209375006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lide Oth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FC294-8A26-120C-670A-C3BCB5E87EDD}"/>
              </a:ext>
            </a:extLst>
          </p:cNvPr>
          <p:cNvPicPr>
            <a:picLocks noChangeAspect="1"/>
          </p:cNvPicPr>
          <p:nvPr userDrawn="1"/>
        </p:nvPicPr>
        <p:blipFill>
          <a:blip r:embed="rId2"/>
          <a:srcRect/>
          <a:stretch/>
        </p:blipFill>
        <p:spPr>
          <a:xfrm>
            <a:off x="353" y="198"/>
            <a:ext cx="12191292" cy="6857602"/>
          </a:xfrm>
          <a:prstGeom prst="rect">
            <a:avLst/>
          </a:prstGeom>
        </p:spPr>
      </p:pic>
      <p:pic>
        <p:nvPicPr>
          <p:cNvPr id="3" name="MS logo white - EMF" descr="Microsoft logo white text version">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chemeClr val="tx1"/>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A pixelated magnifying glass">
            <a:extLst>
              <a:ext uri="{FF2B5EF4-FFF2-40B4-BE49-F238E27FC236}">
                <a16:creationId xmlns:a16="http://schemas.microsoft.com/office/drawing/2014/main" id="{B1695642-AB2C-145F-ADB1-B28A0E019D7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911876" y="656372"/>
            <a:ext cx="1169349" cy="1177497"/>
          </a:xfrm>
          <a:prstGeom prst="rect">
            <a:avLst/>
          </a:prstGeom>
        </p:spPr>
      </p:pic>
    </p:spTree>
    <p:extLst>
      <p:ext uri="{BB962C8B-B14F-4D97-AF65-F5344CB8AC3E}">
        <p14:creationId xmlns:p14="http://schemas.microsoft.com/office/powerpoint/2010/main" val="522975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097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84149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61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27357D-C2A1-F90B-D79A-258C57744D63}"/>
              </a:ext>
            </a:extLst>
          </p:cNvPr>
          <p:cNvSpPr>
            <a:spLocks noGrp="1"/>
          </p:cNvSpPr>
          <p:nvPr>
            <p:ph type="body" sz="quarter" idx="12"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76753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820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939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14902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lide BusinessUser">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0" y="0"/>
            <a:ext cx="12191998" cy="6857998"/>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42516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4405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5665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8642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5922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30936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122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177231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422629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526482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435319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Oth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a:srcRect/>
          <a:stretch/>
        </p:blipFill>
        <p:spPr>
          <a:xfrm>
            <a:off x="176" y="198"/>
            <a:ext cx="12191647" cy="6857801"/>
          </a:xfrm>
          <a:prstGeom prst="rect">
            <a:avLst/>
          </a:prstGeom>
        </p:spPr>
      </p:pic>
      <p:pic>
        <p:nvPicPr>
          <p:cNvPr id="8" name="MS logo gray - EMF" descr="Microsoft logo, gray text version">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extBox 2">
            <a:extLst>
              <a:ext uri="{FF2B5EF4-FFF2-40B4-BE49-F238E27FC236}">
                <a16:creationId xmlns:a16="http://schemas.microsoft.com/office/drawing/2014/main" id="{1B891C28-3B2F-0657-D2A7-15F18F1BE91D}"/>
              </a:ext>
            </a:extLst>
          </p:cNvPr>
          <p:cNvSpPr txBox="1"/>
          <p:nvPr userDrawn="1"/>
        </p:nvSpPr>
        <p:spPr>
          <a:xfrm>
            <a:off x="584201" y="3913438"/>
            <a:ext cx="4334932"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sz="2400" kern="1200" spc="0" baseline="0" dirty="0">
                <a:solidFill>
                  <a:srgbClr val="091F2C"/>
                </a:solidFill>
                <a:latin typeface="+mn-lt"/>
                <a:ea typeface="+mn-ea"/>
                <a:cs typeface="Segoe UI" panose="020B0502040204020203" pitchFamily="34" charset="0"/>
              </a:rPr>
              <a:t>Unlock the future with 50 days of AI discovery and learning</a:t>
            </a:r>
          </a:p>
        </p:txBody>
      </p:sp>
      <p:sp>
        <p:nvSpPr>
          <p:cNvPr id="4" name="Title 1">
            <a:extLst>
              <a:ext uri="{FF2B5EF4-FFF2-40B4-BE49-F238E27FC236}">
                <a16:creationId xmlns:a16="http://schemas.microsoft.com/office/drawing/2014/main" id="{A27EC985-EC94-BB57-49AF-164D8F951B14}"/>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sz="6000" b="1" kern="1200" cap="none" spc="-50" baseline="0" dirty="0">
                <a:ln w="3175">
                  <a:noFill/>
                </a:ln>
                <a:gradFill>
                  <a:gsLst>
                    <a:gs pos="40000">
                      <a:srgbClr val="2A446F"/>
                    </a:gs>
                    <a:gs pos="80000">
                      <a:schemeClr val="accent1"/>
                    </a:gs>
                  </a:gsLst>
                  <a:lin ang="3900000" scaled="0"/>
                </a:gradFill>
                <a:effectLst/>
                <a:latin typeface="Segoe UI Semibold"/>
                <a:ea typeface="+mn-ea"/>
                <a:cs typeface="Segoe UI Semibold"/>
              </a:rPr>
              <a:t>Microsoft</a:t>
            </a:r>
          </a:p>
          <a:p>
            <a:r>
              <a:rPr lang="en-US" sz="6000" b="1" kern="1200" cap="none" spc="-50" baseline="0" dirty="0">
                <a:ln w="3175">
                  <a:noFill/>
                </a:ln>
                <a:gradFill>
                  <a:gsLst>
                    <a:gs pos="40000">
                      <a:srgbClr val="2A446F"/>
                    </a:gs>
                    <a:gs pos="80000">
                      <a:schemeClr val="accent1"/>
                    </a:gs>
                  </a:gsLst>
                  <a:lin ang="3900000" scaled="0"/>
                </a:gradFill>
                <a:effectLst/>
                <a:latin typeface="Segoe UI Semibold"/>
                <a:ea typeface="+mn-ea"/>
                <a:cs typeface="Segoe UI Semibold"/>
              </a:rPr>
              <a:t>AI Skills Fest</a:t>
            </a:r>
          </a:p>
        </p:txBody>
      </p:sp>
      <p:sp>
        <p:nvSpPr>
          <p:cNvPr id="5" name="Text Placeholder 13">
            <a:extLst>
              <a:ext uri="{FF2B5EF4-FFF2-40B4-BE49-F238E27FC236}">
                <a16:creationId xmlns:a16="http://schemas.microsoft.com/office/drawing/2014/main" id="{4BFBD310-09E8-7A45-1870-D1A8EB8E5E1D}"/>
              </a:ext>
            </a:extLst>
          </p:cNvPr>
          <p:cNvSpPr txBox="1">
            <a:spLocks/>
          </p:cNvSpPr>
          <p:nvPr userDrawn="1"/>
        </p:nvSpPr>
        <p:spPr>
          <a:xfrm>
            <a:off x="584200" y="5931634"/>
            <a:ext cx="2978150" cy="431066"/>
          </a:xfrm>
          <a:prstGeom prst="roundRect">
            <a:avLst>
              <a:gd name="adj" fmla="val 12775"/>
            </a:avLst>
          </a:prstGeom>
          <a:solidFill>
            <a:schemeClr val="bg1">
              <a:alpha val="7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091F2C"/>
                </a:solidFill>
                <a:effectLst/>
                <a:uLnTx/>
                <a:uFillTx/>
                <a:latin typeface="Segoe UI" panose="020B0502040204020203" pitchFamily="34" charset="0"/>
                <a:ea typeface="+mn-ea"/>
                <a:cs typeface="Segoe UI" panose="020B0502040204020203" pitchFamily="34" charset="0"/>
              </a:rPr>
              <a:t>#AISkillsFest  </a:t>
            </a:r>
            <a:r>
              <a:rPr kumimoji="0" lang="en-US" sz="1400" b="0" i="0" u="none" strike="noStrike" kern="1200" cap="none" spc="0" normalizeH="0" baseline="0" noProof="0" dirty="0">
                <a:ln>
                  <a:noFill/>
                </a:ln>
                <a:solidFill>
                  <a:srgbClr val="091F2C"/>
                </a:solidFill>
                <a:effectLst/>
                <a:uLnTx/>
                <a:uFillTx/>
                <a:latin typeface="Segoe UI" panose="020B0502040204020203" pitchFamily="34" charset="0"/>
                <a:ea typeface="+mn-ea"/>
                <a:cs typeface="Segoe UI" panose="020B0502040204020203" pitchFamily="34" charset="0"/>
                <a:sym typeface="Symbol" panose="05050102010706020507" pitchFamily="18" charset="2"/>
              </a:rPr>
              <a:t>•  </a:t>
            </a:r>
            <a:r>
              <a:rPr kumimoji="0" lang="en-US" sz="1400" b="0" i="0" u="none" strike="noStrike" kern="1200" cap="none" spc="0" normalizeH="0" baseline="0" noProof="0" dirty="0">
                <a:ln>
                  <a:noFill/>
                </a:ln>
                <a:solidFill>
                  <a:srgbClr val="091F2C"/>
                </a:solidFill>
                <a:effectLst/>
                <a:uLnTx/>
                <a:uFillTx/>
                <a:latin typeface="Segoe UI" panose="020B0502040204020203" pitchFamily="34" charset="0"/>
                <a:ea typeface="+mn-ea"/>
                <a:cs typeface="Segoe UI" panose="020B0502040204020203" pitchFamily="34" charset="0"/>
              </a:rPr>
              <a:t>aka.ms/AISkillsFest</a:t>
            </a:r>
          </a:p>
        </p:txBody>
      </p:sp>
      <p:pic>
        <p:nvPicPr>
          <p:cNvPr id="6" name="Picture 5" descr="A pixelated magnifying glass">
            <a:extLst>
              <a:ext uri="{FF2B5EF4-FFF2-40B4-BE49-F238E27FC236}">
                <a16:creationId xmlns:a16="http://schemas.microsoft.com/office/drawing/2014/main" id="{5B22BC07-483D-7908-176E-F5638FEA0A0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057926" y="656372"/>
            <a:ext cx="1169349" cy="1177497"/>
          </a:xfrm>
          <a:prstGeom prst="rect">
            <a:avLst/>
          </a:prstGeom>
        </p:spPr>
      </p:pic>
    </p:spTree>
    <p:extLst>
      <p:ext uri="{BB962C8B-B14F-4D97-AF65-F5344CB8AC3E}">
        <p14:creationId xmlns:p14="http://schemas.microsoft.com/office/powerpoint/2010/main" val="76015826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652569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308441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79576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14317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275454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3393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594090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359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0247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28863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2.sv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9" Type="http://schemas.openxmlformats.org/officeDocument/2006/relationships/slideLayout" Target="../slideLayouts/slideLayout100.xml"/><Relationship Id="rId21" Type="http://schemas.openxmlformats.org/officeDocument/2006/relationships/slideLayout" Target="../slideLayouts/slideLayout82.xml"/><Relationship Id="rId34" Type="http://schemas.openxmlformats.org/officeDocument/2006/relationships/slideLayout" Target="../slideLayouts/slideLayout95.xml"/><Relationship Id="rId42" Type="http://schemas.openxmlformats.org/officeDocument/2006/relationships/slideLayout" Target="../slideLayouts/slideLayout103.xml"/><Relationship Id="rId47" Type="http://schemas.openxmlformats.org/officeDocument/2006/relationships/slideLayout" Target="../slideLayouts/slideLayout108.xml"/><Relationship Id="rId50" Type="http://schemas.openxmlformats.org/officeDocument/2006/relationships/slideLayout" Target="../slideLayouts/slideLayout111.xml"/><Relationship Id="rId55" Type="http://schemas.openxmlformats.org/officeDocument/2006/relationships/slideLayout" Target="../slideLayouts/slideLayout116.xml"/><Relationship Id="rId63" Type="http://schemas.openxmlformats.org/officeDocument/2006/relationships/image" Target="../media/image2.svg"/><Relationship Id="rId7" Type="http://schemas.openxmlformats.org/officeDocument/2006/relationships/slideLayout" Target="../slideLayouts/slideLayout6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9" Type="http://schemas.openxmlformats.org/officeDocument/2006/relationships/slideLayout" Target="../slideLayouts/slideLayout90.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slideLayout" Target="../slideLayouts/slideLayout93.xml"/><Relationship Id="rId37" Type="http://schemas.openxmlformats.org/officeDocument/2006/relationships/slideLayout" Target="../slideLayouts/slideLayout98.xml"/><Relationship Id="rId40" Type="http://schemas.openxmlformats.org/officeDocument/2006/relationships/slideLayout" Target="../slideLayouts/slideLayout101.xml"/><Relationship Id="rId45" Type="http://schemas.openxmlformats.org/officeDocument/2006/relationships/slideLayout" Target="../slideLayouts/slideLayout106.xml"/><Relationship Id="rId53" Type="http://schemas.openxmlformats.org/officeDocument/2006/relationships/slideLayout" Target="../slideLayouts/slideLayout114.xml"/><Relationship Id="rId58" Type="http://schemas.openxmlformats.org/officeDocument/2006/relationships/slideLayout" Target="../slideLayouts/slideLayout119.xml"/><Relationship Id="rId5" Type="http://schemas.openxmlformats.org/officeDocument/2006/relationships/slideLayout" Target="../slideLayouts/slideLayout66.xml"/><Relationship Id="rId61" Type="http://schemas.openxmlformats.org/officeDocument/2006/relationships/theme" Target="../theme/theme2.xml"/><Relationship Id="rId19" Type="http://schemas.openxmlformats.org/officeDocument/2006/relationships/slideLayout" Target="../slideLayouts/slideLayout8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 Id="rId35" Type="http://schemas.openxmlformats.org/officeDocument/2006/relationships/slideLayout" Target="../slideLayouts/slideLayout96.xml"/><Relationship Id="rId43" Type="http://schemas.openxmlformats.org/officeDocument/2006/relationships/slideLayout" Target="../slideLayouts/slideLayout104.xml"/><Relationship Id="rId48" Type="http://schemas.openxmlformats.org/officeDocument/2006/relationships/slideLayout" Target="../slideLayouts/slideLayout109.xml"/><Relationship Id="rId56" Type="http://schemas.openxmlformats.org/officeDocument/2006/relationships/slideLayout" Target="../slideLayouts/slideLayout117.xml"/><Relationship Id="rId8" Type="http://schemas.openxmlformats.org/officeDocument/2006/relationships/slideLayout" Target="../slideLayouts/slideLayout69.xml"/><Relationship Id="rId51" Type="http://schemas.openxmlformats.org/officeDocument/2006/relationships/slideLayout" Target="../slideLayouts/slideLayout112.xml"/><Relationship Id="rId3" Type="http://schemas.openxmlformats.org/officeDocument/2006/relationships/slideLayout" Target="../slideLayouts/slideLayout64.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slideLayout" Target="../slideLayouts/slideLayout94.xml"/><Relationship Id="rId38" Type="http://schemas.openxmlformats.org/officeDocument/2006/relationships/slideLayout" Target="../slideLayouts/slideLayout99.xml"/><Relationship Id="rId46" Type="http://schemas.openxmlformats.org/officeDocument/2006/relationships/slideLayout" Target="../slideLayouts/slideLayout107.xml"/><Relationship Id="rId59" Type="http://schemas.openxmlformats.org/officeDocument/2006/relationships/slideLayout" Target="../slideLayouts/slideLayout120.xml"/><Relationship Id="rId20" Type="http://schemas.openxmlformats.org/officeDocument/2006/relationships/slideLayout" Target="../slideLayouts/slideLayout81.xml"/><Relationship Id="rId41" Type="http://schemas.openxmlformats.org/officeDocument/2006/relationships/slideLayout" Target="../slideLayouts/slideLayout102.xml"/><Relationship Id="rId54" Type="http://schemas.openxmlformats.org/officeDocument/2006/relationships/slideLayout" Target="../slideLayouts/slideLayout115.xml"/><Relationship Id="rId62" Type="http://schemas.openxmlformats.org/officeDocument/2006/relationships/image" Target="../media/image1.png"/><Relationship Id="rId1" Type="http://schemas.openxmlformats.org/officeDocument/2006/relationships/slideLayout" Target="../slideLayouts/slideLayout62.xml"/><Relationship Id="rId6" Type="http://schemas.openxmlformats.org/officeDocument/2006/relationships/slideLayout" Target="../slideLayouts/slideLayout67.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36" Type="http://schemas.openxmlformats.org/officeDocument/2006/relationships/slideLayout" Target="../slideLayouts/slideLayout97.xml"/><Relationship Id="rId49" Type="http://schemas.openxmlformats.org/officeDocument/2006/relationships/slideLayout" Target="../slideLayouts/slideLayout110.xml"/><Relationship Id="rId57" Type="http://schemas.openxmlformats.org/officeDocument/2006/relationships/slideLayout" Target="../slideLayouts/slideLayout118.xml"/><Relationship Id="rId10" Type="http://schemas.openxmlformats.org/officeDocument/2006/relationships/slideLayout" Target="../slideLayouts/slideLayout71.xml"/><Relationship Id="rId31" Type="http://schemas.openxmlformats.org/officeDocument/2006/relationships/slideLayout" Target="../slideLayouts/slideLayout92.xml"/><Relationship Id="rId44" Type="http://schemas.openxmlformats.org/officeDocument/2006/relationships/slideLayout" Target="../slideLayouts/slideLayout105.xml"/><Relationship Id="rId52" Type="http://schemas.openxmlformats.org/officeDocument/2006/relationships/slideLayout" Target="../slideLayouts/slideLayout113.xml"/><Relationship Id="rId60" Type="http://schemas.openxmlformats.org/officeDocument/2006/relationships/slideLayout" Target="../slideLayouts/slideLayout12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3">
            <a:extLst>
              <a:ext uri="{96DAC541-7B7A-43D3-8B79-37D633B846F1}">
                <asvg:svgBlip xmlns:asvg="http://schemas.microsoft.com/office/drawing/2016/SVG/main" r:embed="rId6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497" r:id="rId1"/>
    <p:sldLayoutId id="2147485450" r:id="rId2"/>
    <p:sldLayoutId id="2147485609" r:id="rId3"/>
    <p:sldLayoutId id="2147485605" r:id="rId4"/>
    <p:sldLayoutId id="2147485610" r:id="rId5"/>
    <p:sldLayoutId id="2147485606" r:id="rId6"/>
    <p:sldLayoutId id="2147485611" r:id="rId7"/>
    <p:sldLayoutId id="2147485607" r:id="rId8"/>
    <p:sldLayoutId id="2147485612" r:id="rId9"/>
    <p:sldLayoutId id="2147485608" r:id="rId10"/>
    <p:sldLayoutId id="2147485451" r:id="rId11"/>
    <p:sldLayoutId id="2147485452" r:id="rId12"/>
    <p:sldLayoutId id="2147485453" r:id="rId13"/>
    <p:sldLayoutId id="2147485631" r:id="rId14"/>
    <p:sldLayoutId id="2147485454" r:id="rId15"/>
    <p:sldLayoutId id="2147485455" r:id="rId16"/>
    <p:sldLayoutId id="2147485456" r:id="rId17"/>
    <p:sldLayoutId id="2147485457" r:id="rId18"/>
    <p:sldLayoutId id="2147485458" r:id="rId19"/>
    <p:sldLayoutId id="2147485459" r:id="rId20"/>
    <p:sldLayoutId id="2147485460" r:id="rId21"/>
    <p:sldLayoutId id="2147485461" r:id="rId22"/>
    <p:sldLayoutId id="2147485462" r:id="rId23"/>
    <p:sldLayoutId id="2147485463" r:id="rId24"/>
    <p:sldLayoutId id="2147485464" r:id="rId25"/>
    <p:sldLayoutId id="2147485465" r:id="rId26"/>
    <p:sldLayoutId id="2147485466" r:id="rId27"/>
    <p:sldLayoutId id="2147485467" r:id="rId28"/>
    <p:sldLayoutId id="2147485468" r:id="rId29"/>
    <p:sldLayoutId id="2147485469" r:id="rId30"/>
    <p:sldLayoutId id="2147485470" r:id="rId31"/>
    <p:sldLayoutId id="2147485471" r:id="rId32"/>
    <p:sldLayoutId id="2147485472" r:id="rId33"/>
    <p:sldLayoutId id="2147485473" r:id="rId34"/>
    <p:sldLayoutId id="2147485474" r:id="rId35"/>
    <p:sldLayoutId id="2147485475" r:id="rId36"/>
    <p:sldLayoutId id="2147485476" r:id="rId37"/>
    <p:sldLayoutId id="2147485477" r:id="rId38"/>
    <p:sldLayoutId id="2147485478" r:id="rId39"/>
    <p:sldLayoutId id="2147485479" r:id="rId40"/>
    <p:sldLayoutId id="2147485480" r:id="rId41"/>
    <p:sldLayoutId id="2147485481" r:id="rId42"/>
    <p:sldLayoutId id="2147485629" r:id="rId43"/>
    <p:sldLayoutId id="2147485482" r:id="rId44"/>
    <p:sldLayoutId id="2147485483" r:id="rId45"/>
    <p:sldLayoutId id="2147485484" r:id="rId46"/>
    <p:sldLayoutId id="2147485485" r:id="rId47"/>
    <p:sldLayoutId id="2147485486" r:id="rId48"/>
    <p:sldLayoutId id="2147485487" r:id="rId49"/>
    <p:sldLayoutId id="2147485488" r:id="rId50"/>
    <p:sldLayoutId id="2147485489" r:id="rId51"/>
    <p:sldLayoutId id="2147485490" r:id="rId52"/>
    <p:sldLayoutId id="2147485491" r:id="rId53"/>
    <p:sldLayoutId id="2147485492" r:id="rId54"/>
    <p:sldLayoutId id="2147485493" r:id="rId55"/>
    <p:sldLayoutId id="2147485633" r:id="rId56"/>
    <p:sldLayoutId id="2147485494" r:id="rId57"/>
    <p:sldLayoutId id="2147485495" r:id="rId58"/>
    <p:sldLayoutId id="2147485496" r:id="rId59"/>
    <p:sldLayoutId id="2147485603" r:id="rId60"/>
    <p:sldLayoutId id="2147485635" r:id="rId6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2">
            <a:extLst>
              <a:ext uri="{96DAC541-7B7A-43D3-8B79-37D633B846F1}">
                <asvg:svgBlip xmlns:asvg="http://schemas.microsoft.com/office/drawing/2016/SVG/main" r:embed="rId6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601" r:id="rId1"/>
    <p:sldLayoutId id="2147485554" r:id="rId2"/>
    <p:sldLayoutId id="2147485621" r:id="rId3"/>
    <p:sldLayoutId id="2147485622" r:id="rId4"/>
    <p:sldLayoutId id="2147485623" r:id="rId5"/>
    <p:sldLayoutId id="2147485624" r:id="rId6"/>
    <p:sldLayoutId id="2147485625" r:id="rId7"/>
    <p:sldLayoutId id="2147485626" r:id="rId8"/>
    <p:sldLayoutId id="2147485627" r:id="rId9"/>
    <p:sldLayoutId id="2147485628" r:id="rId10"/>
    <p:sldLayoutId id="2147485555" r:id="rId11"/>
    <p:sldLayoutId id="2147485556" r:id="rId12"/>
    <p:sldLayoutId id="2147485557" r:id="rId13"/>
    <p:sldLayoutId id="2147485632" r:id="rId14"/>
    <p:sldLayoutId id="2147485558" r:id="rId15"/>
    <p:sldLayoutId id="2147485559" r:id="rId16"/>
    <p:sldLayoutId id="2147485560" r:id="rId17"/>
    <p:sldLayoutId id="2147485561" r:id="rId18"/>
    <p:sldLayoutId id="2147485562" r:id="rId19"/>
    <p:sldLayoutId id="2147485563" r:id="rId20"/>
    <p:sldLayoutId id="2147485564" r:id="rId21"/>
    <p:sldLayoutId id="2147485565" r:id="rId22"/>
    <p:sldLayoutId id="2147485566" r:id="rId23"/>
    <p:sldLayoutId id="2147485567" r:id="rId24"/>
    <p:sldLayoutId id="2147485568" r:id="rId25"/>
    <p:sldLayoutId id="2147485569" r:id="rId26"/>
    <p:sldLayoutId id="2147485570" r:id="rId27"/>
    <p:sldLayoutId id="2147485571" r:id="rId28"/>
    <p:sldLayoutId id="2147485572" r:id="rId29"/>
    <p:sldLayoutId id="2147485573" r:id="rId30"/>
    <p:sldLayoutId id="2147485574" r:id="rId31"/>
    <p:sldLayoutId id="2147485575" r:id="rId32"/>
    <p:sldLayoutId id="2147485576" r:id="rId33"/>
    <p:sldLayoutId id="2147485577" r:id="rId34"/>
    <p:sldLayoutId id="2147485578" r:id="rId35"/>
    <p:sldLayoutId id="2147485579" r:id="rId36"/>
    <p:sldLayoutId id="2147485580" r:id="rId37"/>
    <p:sldLayoutId id="2147485581" r:id="rId38"/>
    <p:sldLayoutId id="2147485582" r:id="rId39"/>
    <p:sldLayoutId id="2147485583" r:id="rId40"/>
    <p:sldLayoutId id="2147485584" r:id="rId41"/>
    <p:sldLayoutId id="2147485585" r:id="rId42"/>
    <p:sldLayoutId id="2147485586" r:id="rId43"/>
    <p:sldLayoutId id="2147485630" r:id="rId44"/>
    <p:sldLayoutId id="2147485587" r:id="rId45"/>
    <p:sldLayoutId id="2147485588" r:id="rId46"/>
    <p:sldLayoutId id="2147485589" r:id="rId47"/>
    <p:sldLayoutId id="2147485590" r:id="rId48"/>
    <p:sldLayoutId id="2147485591" r:id="rId49"/>
    <p:sldLayoutId id="2147485592" r:id="rId50"/>
    <p:sldLayoutId id="2147485593" r:id="rId51"/>
    <p:sldLayoutId id="2147485594" r:id="rId52"/>
    <p:sldLayoutId id="2147485595" r:id="rId53"/>
    <p:sldLayoutId id="2147485596" r:id="rId54"/>
    <p:sldLayoutId id="2147485597" r:id="rId55"/>
    <p:sldLayoutId id="2147485634" r:id="rId56"/>
    <p:sldLayoutId id="2147485598" r:id="rId57"/>
    <p:sldLayoutId id="2147485599" r:id="rId58"/>
    <p:sldLayoutId id="2147485600" r:id="rId59"/>
    <p:sldLayoutId id="2147485602" r:id="rId6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68.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22.xml"/><Relationship Id="rId4" Type="http://schemas.openxmlformats.org/officeDocument/2006/relationships/image" Target="../media/image70.png"/></Relationships>
</file>

<file path=ppt/slides/_rels/slide1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22.xml"/><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22.xml"/><Relationship Id="rId4" Type="http://schemas.openxmlformats.org/officeDocument/2006/relationships/image" Target="../media/image6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2.xml"/><Relationship Id="rId1" Type="http://schemas.openxmlformats.org/officeDocument/2006/relationships/tags" Target="../tags/tag4.xml"/><Relationship Id="rId4" Type="http://schemas.openxmlformats.org/officeDocument/2006/relationships/image" Target="../media/image66.png"/></Relationships>
</file>

<file path=ppt/slides/_rels/slide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6.xml"/><Relationship Id="rId1" Type="http://schemas.openxmlformats.org/officeDocument/2006/relationships/slideLayout" Target="../slideLayouts/slideLayout61.xml"/><Relationship Id="rId4" Type="http://schemas.openxmlformats.org/officeDocument/2006/relationships/image" Target="../media/image73.svg"/></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74.png"/><Relationship Id="rId1" Type="http://schemas.openxmlformats.org/officeDocument/2006/relationships/slideLayout" Target="../slideLayouts/slideLayout2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24.xml"/><Relationship Id="rId4" Type="http://schemas.openxmlformats.org/officeDocument/2006/relationships/hyperlink" Target="https://learn.microsoft.com/en-us/training/modules/use-ai-everyday-tasks/"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8" Type="http://schemas.openxmlformats.org/officeDocument/2006/relationships/image" Target="../media/image600.png"/><Relationship Id="rId3" Type="http://schemas.openxmlformats.org/officeDocument/2006/relationships/image" Target="../media/image58.png"/><Relationship Id="rId7" Type="http://schemas.openxmlformats.org/officeDocument/2006/relationships/image" Target="../media/image60.png"/><Relationship Id="rId2" Type="http://schemas.openxmlformats.org/officeDocument/2006/relationships/notesSlide" Target="../notesSlides/notesSlide3.xml"/><Relationship Id="rId1" Type="http://schemas.openxmlformats.org/officeDocument/2006/relationships/slideLayout" Target="../slideLayouts/slideLayout43.xml"/><Relationship Id="rId6" Type="http://schemas.openxmlformats.org/officeDocument/2006/relationships/image" Target="../media/image590.png"/><Relationship Id="rId5" Type="http://schemas.openxmlformats.org/officeDocument/2006/relationships/image" Target="../media/image59.png"/><Relationship Id="rId10" Type="http://schemas.openxmlformats.org/officeDocument/2006/relationships/image" Target="../media/image610.png"/><Relationship Id="rId4" Type="http://schemas.openxmlformats.org/officeDocument/2006/relationships/image" Target="../media/image580.png"/><Relationship Id="rId9" Type="http://schemas.openxmlformats.org/officeDocument/2006/relationships/image" Target="../media/image6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notesSlide" Target="../notesSlides/notesSlide6.xml"/><Relationship Id="rId7" Type="http://schemas.openxmlformats.org/officeDocument/2006/relationships/hyperlink" Target="https://aka.ms/AISkillsFest" TargetMode="External"/><Relationship Id="rId2" Type="http://schemas.openxmlformats.org/officeDocument/2006/relationships/slideLayout" Target="../slideLayouts/slideLayout17.xml"/><Relationship Id="rId1" Type="http://schemas.openxmlformats.org/officeDocument/2006/relationships/tags" Target="../tags/tag3.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6.png"/></Relationships>
</file>

<file path=ppt/slides/_rels/slide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xml"/><Relationship Id="rId1" Type="http://schemas.openxmlformats.org/officeDocument/2006/relationships/slideLayout" Target="../slideLayouts/slideLayout23.xml"/><Relationship Id="rId5" Type="http://schemas.openxmlformats.org/officeDocument/2006/relationships/image" Target="../media/image69.svg"/><Relationship Id="rId4" Type="http://schemas.openxmlformats.org/officeDocument/2006/relationships/image" Target="../media/image6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B14A1-2C81-7317-D7F5-C2BA1EE69F7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658D90B-9ABE-633D-5EAA-CDB670616CB9}"/>
              </a:ext>
            </a:extLst>
          </p:cNvPr>
          <p:cNvSpPr>
            <a:spLocks noGrp="1"/>
          </p:cNvSpPr>
          <p:nvPr>
            <p:ph type="title" idx="4294967295"/>
          </p:nvPr>
        </p:nvSpPr>
        <p:spPr>
          <a:xfrm>
            <a:off x="0" y="-641350"/>
            <a:ext cx="11017250" cy="554037"/>
          </a:xfrm>
          <a:noFill/>
        </p:spPr>
        <p:txBody>
          <a:bodyPr/>
          <a:lstStyle/>
          <a:p>
            <a:r>
              <a:rPr lang="en-US" dirty="0">
                <a:solidFill>
                  <a:srgbClr val="F1EFEF"/>
                </a:solidFill>
              </a:rPr>
              <a:t>Microsoft AI Skills Fest</a:t>
            </a:r>
          </a:p>
        </p:txBody>
      </p:sp>
    </p:spTree>
    <p:custDataLst>
      <p:tags r:id="rId1"/>
    </p:custDataLst>
    <p:extLst>
      <p:ext uri="{BB962C8B-B14F-4D97-AF65-F5344CB8AC3E}">
        <p14:creationId xmlns:p14="http://schemas.microsoft.com/office/powerpoint/2010/main" val="211422088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CD8BE3F-AAB3-1C95-9805-20A57474681E}"/>
              </a:ext>
            </a:extLst>
          </p:cNvPr>
          <p:cNvSpPr>
            <a:spLocks noGrp="1"/>
          </p:cNvSpPr>
          <p:nvPr>
            <p:ph type="title"/>
          </p:nvPr>
        </p:nvSpPr>
        <p:spPr>
          <a:xfrm>
            <a:off x="588263" y="753927"/>
            <a:ext cx="11018520" cy="492443"/>
          </a:xfrm>
        </p:spPr>
        <p:txBody>
          <a:bodyPr/>
          <a:lstStyle/>
          <a:p>
            <a:pPr algn="ctr"/>
            <a:r>
              <a:rPr lang="en-US" sz="3200" dirty="0"/>
              <a:t>Best practices for instructors</a:t>
            </a:r>
          </a:p>
        </p:txBody>
      </p:sp>
      <p:sp>
        <p:nvSpPr>
          <p:cNvPr id="4" name="Rectangle: Rounded Corners 36">
            <a:extLst>
              <a:ext uri="{FF2B5EF4-FFF2-40B4-BE49-F238E27FC236}">
                <a16:creationId xmlns:a16="http://schemas.microsoft.com/office/drawing/2014/main" id="{DA5EDF08-0258-970F-FEC8-7C0DFDF9FF9D}"/>
              </a:ext>
              <a:ext uri="{C183D7F6-B498-43B3-948B-1728B52AA6E4}">
                <adec:decorative xmlns:adec="http://schemas.microsoft.com/office/drawing/2017/decorative" val="1"/>
              </a:ext>
            </a:extLst>
          </p:cNvPr>
          <p:cNvSpPr>
            <a:spLocks/>
          </p:cNvSpPr>
          <p:nvPr/>
        </p:nvSpPr>
        <p:spPr>
          <a:xfrm rot="16200000">
            <a:off x="513390" y="1398682"/>
            <a:ext cx="2651643" cy="2831394"/>
          </a:xfrm>
          <a:prstGeom prst="roundRect">
            <a:avLst>
              <a:gd name="adj" fmla="val 2772"/>
            </a:avLst>
          </a:prstGeom>
          <a:solidFill>
            <a:schemeClr val="bg1">
              <a:lumMod val="85000"/>
              <a:alpha val="33000"/>
            </a:schemeClr>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Segoe UI"/>
              <a:ea typeface="+mn-ea"/>
              <a:cs typeface="Segoe UI" pitchFamily="34" charset="0"/>
            </a:endParaRPr>
          </a:p>
        </p:txBody>
      </p:sp>
      <p:sp>
        <p:nvSpPr>
          <p:cNvPr id="2" name="TextBox 1">
            <a:extLst>
              <a:ext uri="{FF2B5EF4-FFF2-40B4-BE49-F238E27FC236}">
                <a16:creationId xmlns:a16="http://schemas.microsoft.com/office/drawing/2014/main" id="{CC0C3F46-C4A4-1317-1825-38BA907CED4D}"/>
              </a:ext>
            </a:extLst>
          </p:cNvPr>
          <p:cNvSpPr txBox="1"/>
          <p:nvPr/>
        </p:nvSpPr>
        <p:spPr>
          <a:xfrm>
            <a:off x="466018" y="1663863"/>
            <a:ext cx="2714706" cy="615553"/>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367">
              <a:spcBef>
                <a:spcPts val="0"/>
              </a:spcBef>
              <a:defRPr/>
            </a:pPr>
            <a:r>
              <a:rPr lang="en-US" sz="2000" dirty="0">
                <a:ln w="3175">
                  <a:noFill/>
                </a:ln>
                <a:solidFill>
                  <a:schemeClr val="accent1"/>
                </a:solidFill>
              </a:rPr>
              <a:t>Engage </a:t>
            </a:r>
            <a:br>
              <a:rPr lang="en-US" sz="2000" dirty="0">
                <a:ln w="3175">
                  <a:noFill/>
                </a:ln>
                <a:solidFill>
                  <a:schemeClr val="accent1"/>
                </a:solidFill>
              </a:rPr>
            </a:br>
            <a:r>
              <a:rPr lang="en-US" sz="2000" dirty="0">
                <a:ln w="3175">
                  <a:noFill/>
                </a:ln>
                <a:solidFill>
                  <a:schemeClr val="accent1"/>
                </a:solidFill>
              </a:rPr>
              <a:t>the Audience</a:t>
            </a:r>
          </a:p>
        </p:txBody>
      </p:sp>
      <p:sp>
        <p:nvSpPr>
          <p:cNvPr id="28" name="TextBox 27">
            <a:extLst>
              <a:ext uri="{FF2B5EF4-FFF2-40B4-BE49-F238E27FC236}">
                <a16:creationId xmlns:a16="http://schemas.microsoft.com/office/drawing/2014/main" id="{C28317A3-E445-0BD1-745E-CF021A448BB3}"/>
              </a:ext>
            </a:extLst>
          </p:cNvPr>
          <p:cNvSpPr txBox="1"/>
          <p:nvPr/>
        </p:nvSpPr>
        <p:spPr>
          <a:xfrm>
            <a:off x="570231" y="2379320"/>
            <a:ext cx="2472982" cy="738664"/>
          </a:xfrm>
          <a:prstGeom prst="rect">
            <a:avLst/>
          </a:prstGeom>
          <a:noFill/>
        </p:spPr>
        <p:txBody>
          <a:bodyPr wrap="square" lIns="0" tIns="0" rIns="0" bIns="0" rtlCol="0">
            <a:spAutoFit/>
          </a:bodyPr>
          <a:lstStyle/>
          <a:p>
            <a:pPr algn="ctr"/>
            <a:r>
              <a:rPr lang="en-US" sz="1600" dirty="0"/>
              <a:t>What are some effective icebreakers </a:t>
            </a:r>
            <a:br>
              <a:rPr lang="en-US" sz="1600" dirty="0"/>
            </a:br>
            <a:r>
              <a:rPr lang="en-US" sz="1600" dirty="0"/>
              <a:t>you have used?</a:t>
            </a:r>
          </a:p>
        </p:txBody>
      </p:sp>
      <p:sp>
        <p:nvSpPr>
          <p:cNvPr id="17" name="Rectangle: Rounded Corners 36">
            <a:extLst>
              <a:ext uri="{FF2B5EF4-FFF2-40B4-BE49-F238E27FC236}">
                <a16:creationId xmlns:a16="http://schemas.microsoft.com/office/drawing/2014/main" id="{A75E8A70-9D7F-330F-C0A0-CE240931C45D}"/>
              </a:ext>
              <a:ext uri="{C183D7F6-B498-43B3-948B-1728B52AA6E4}">
                <adec:decorative xmlns:adec="http://schemas.microsoft.com/office/drawing/2017/decorative" val="1"/>
              </a:ext>
            </a:extLst>
          </p:cNvPr>
          <p:cNvSpPr>
            <a:spLocks/>
          </p:cNvSpPr>
          <p:nvPr/>
        </p:nvSpPr>
        <p:spPr>
          <a:xfrm rot="16200000">
            <a:off x="3360669" y="1488499"/>
            <a:ext cx="2651642" cy="2651760"/>
          </a:xfrm>
          <a:prstGeom prst="roundRect">
            <a:avLst>
              <a:gd name="adj" fmla="val 2772"/>
            </a:avLst>
          </a:prstGeom>
          <a:solidFill>
            <a:schemeClr val="bg1">
              <a:lumMod val="85000"/>
              <a:alpha val="33000"/>
            </a:schemeClr>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A6307866-B237-BF7E-7A40-E00B25213584}"/>
              </a:ext>
            </a:extLst>
          </p:cNvPr>
          <p:cNvSpPr txBox="1"/>
          <p:nvPr/>
        </p:nvSpPr>
        <p:spPr>
          <a:xfrm>
            <a:off x="3329137" y="1663485"/>
            <a:ext cx="2714707" cy="615553"/>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32472" fontAlgn="base">
              <a:spcBef>
                <a:spcPct val="0"/>
              </a:spcBef>
              <a:spcAft>
                <a:spcPct val="0"/>
              </a:spcAft>
              <a:defRPr/>
            </a:pPr>
            <a:r>
              <a:rPr lang="en-US" sz="2000" dirty="0">
                <a:ln w="3175">
                  <a:noFill/>
                </a:ln>
                <a:solidFill>
                  <a:schemeClr val="accent2"/>
                </a:solidFill>
              </a:rPr>
              <a:t>Clear Structure </a:t>
            </a:r>
            <a:br>
              <a:rPr lang="en-US" sz="2000" dirty="0">
                <a:ln w="3175">
                  <a:noFill/>
                </a:ln>
                <a:solidFill>
                  <a:schemeClr val="accent2"/>
                </a:solidFill>
              </a:rPr>
            </a:br>
            <a:r>
              <a:rPr lang="en-US" sz="2000" dirty="0">
                <a:ln w="3175">
                  <a:noFill/>
                </a:ln>
                <a:solidFill>
                  <a:schemeClr val="accent2"/>
                </a:solidFill>
              </a:rPr>
              <a:t>and Flow</a:t>
            </a:r>
          </a:p>
        </p:txBody>
      </p:sp>
      <p:sp>
        <p:nvSpPr>
          <p:cNvPr id="29" name="TextBox 28">
            <a:extLst>
              <a:ext uri="{FF2B5EF4-FFF2-40B4-BE49-F238E27FC236}">
                <a16:creationId xmlns:a16="http://schemas.microsoft.com/office/drawing/2014/main" id="{D2E96D7D-8AEC-5691-1469-570BF0081085}"/>
              </a:ext>
            </a:extLst>
          </p:cNvPr>
          <p:cNvSpPr txBox="1"/>
          <p:nvPr/>
        </p:nvSpPr>
        <p:spPr>
          <a:xfrm>
            <a:off x="3461060" y="2393264"/>
            <a:ext cx="2451158" cy="738664"/>
          </a:xfrm>
          <a:prstGeom prst="rect">
            <a:avLst/>
          </a:prstGeom>
          <a:noFill/>
        </p:spPr>
        <p:txBody>
          <a:bodyPr wrap="square" lIns="0" tIns="0" rIns="0" bIns="0" rtlCol="0">
            <a:spAutoFit/>
          </a:bodyPr>
          <a:lstStyle/>
          <a:p>
            <a:pPr lvl="0" algn="ctr">
              <a:defRPr/>
            </a:pPr>
            <a:r>
              <a:rPr lang="en-US" sz="1600" dirty="0">
                <a:solidFill>
                  <a:srgbClr val="000000"/>
                </a:solidFill>
              </a:rPr>
              <a:t>Why is it important to provide a quick session overview at the beginning?</a:t>
            </a:r>
          </a:p>
        </p:txBody>
      </p:sp>
      <p:sp>
        <p:nvSpPr>
          <p:cNvPr id="36" name="TextBox 35">
            <a:extLst>
              <a:ext uri="{FF2B5EF4-FFF2-40B4-BE49-F238E27FC236}">
                <a16:creationId xmlns:a16="http://schemas.microsoft.com/office/drawing/2014/main" id="{2F0BB548-DCB4-62F5-1DFA-53F7E9EE91CA}"/>
              </a:ext>
            </a:extLst>
          </p:cNvPr>
          <p:cNvSpPr txBox="1"/>
          <p:nvPr/>
        </p:nvSpPr>
        <p:spPr>
          <a:xfrm>
            <a:off x="3355936" y="3291629"/>
            <a:ext cx="2704103" cy="738664"/>
          </a:xfrm>
          <a:prstGeom prst="rect">
            <a:avLst/>
          </a:prstGeom>
          <a:noFill/>
        </p:spPr>
        <p:txBody>
          <a:bodyPr wrap="square" lIns="0" tIns="0" rIns="0" bIns="0" rtlCol="0">
            <a:spAutoFit/>
          </a:bodyPr>
          <a:lstStyle/>
          <a:p>
            <a:pPr lvl="0" algn="ctr">
              <a:defRPr/>
            </a:pPr>
            <a:r>
              <a:rPr lang="en-US" sz="1600" dirty="0"/>
              <a:t>Ensure a logical flow from introductory concepts to interactive applications</a:t>
            </a:r>
          </a:p>
        </p:txBody>
      </p:sp>
      <p:sp>
        <p:nvSpPr>
          <p:cNvPr id="18" name="Rectangle: Rounded Corners 36">
            <a:extLst>
              <a:ext uri="{FF2B5EF4-FFF2-40B4-BE49-F238E27FC236}">
                <a16:creationId xmlns:a16="http://schemas.microsoft.com/office/drawing/2014/main" id="{9472CB4A-A9B7-925B-D5FF-4BDB5A3FA3F2}"/>
              </a:ext>
              <a:ext uri="{C183D7F6-B498-43B3-948B-1728B52AA6E4}">
                <adec:decorative xmlns:adec="http://schemas.microsoft.com/office/drawing/2017/decorative" val="1"/>
              </a:ext>
            </a:extLst>
          </p:cNvPr>
          <p:cNvSpPr>
            <a:spLocks/>
          </p:cNvSpPr>
          <p:nvPr/>
        </p:nvSpPr>
        <p:spPr>
          <a:xfrm rot="16200000">
            <a:off x="6137479" y="1488499"/>
            <a:ext cx="2651642" cy="2651760"/>
          </a:xfrm>
          <a:prstGeom prst="roundRect">
            <a:avLst>
              <a:gd name="adj" fmla="val 2772"/>
            </a:avLst>
          </a:prstGeom>
          <a:solidFill>
            <a:schemeClr val="bg1">
              <a:lumMod val="85000"/>
              <a:alpha val="33000"/>
            </a:schemeClr>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Segoe UI"/>
              <a:ea typeface="+mn-ea"/>
              <a:cs typeface="Segoe UI" pitchFamily="34" charset="0"/>
            </a:endParaRPr>
          </a:p>
        </p:txBody>
      </p:sp>
      <p:sp>
        <p:nvSpPr>
          <p:cNvPr id="41" name="TextBox 40">
            <a:extLst>
              <a:ext uri="{FF2B5EF4-FFF2-40B4-BE49-F238E27FC236}">
                <a16:creationId xmlns:a16="http://schemas.microsoft.com/office/drawing/2014/main" id="{3774CA4B-3AE6-1E77-0D93-348F15AA6B65}"/>
              </a:ext>
            </a:extLst>
          </p:cNvPr>
          <p:cNvSpPr txBox="1"/>
          <p:nvPr/>
        </p:nvSpPr>
        <p:spPr>
          <a:xfrm>
            <a:off x="6105947" y="1663485"/>
            <a:ext cx="2714707" cy="615553"/>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32472" fontAlgn="base">
              <a:spcBef>
                <a:spcPct val="0"/>
              </a:spcBef>
              <a:spcAft>
                <a:spcPct val="0"/>
              </a:spcAft>
              <a:defRPr/>
            </a:pPr>
            <a:r>
              <a:rPr lang="en-US" sz="2000" dirty="0">
                <a:ln w="3175">
                  <a:noFill/>
                </a:ln>
                <a:solidFill>
                  <a:schemeClr val="accent3"/>
                </a:solidFill>
              </a:rPr>
              <a:t>Use Real-World Examples</a:t>
            </a:r>
          </a:p>
        </p:txBody>
      </p:sp>
      <p:sp>
        <p:nvSpPr>
          <p:cNvPr id="30" name="TextBox 29">
            <a:extLst>
              <a:ext uri="{FF2B5EF4-FFF2-40B4-BE49-F238E27FC236}">
                <a16:creationId xmlns:a16="http://schemas.microsoft.com/office/drawing/2014/main" id="{1FE6E68D-FC50-AC70-9285-E5F4DE858CD5}"/>
              </a:ext>
            </a:extLst>
          </p:cNvPr>
          <p:cNvSpPr txBox="1"/>
          <p:nvPr/>
        </p:nvSpPr>
        <p:spPr>
          <a:xfrm>
            <a:off x="6241163" y="2354486"/>
            <a:ext cx="2444274" cy="738664"/>
          </a:xfrm>
          <a:prstGeom prst="rect">
            <a:avLst/>
          </a:prstGeom>
          <a:noFill/>
        </p:spPr>
        <p:txBody>
          <a:bodyPr wrap="square" lIns="0" tIns="0" rIns="0" bIns="0" rtlCol="0">
            <a:spAutoFit/>
          </a:bodyPr>
          <a:lstStyle/>
          <a:p>
            <a:pPr marL="91440" lvl="0" algn="ctr" defTabSz="932563">
              <a:spcAft>
                <a:spcPts val="1200"/>
              </a:spcAft>
              <a:buSzPct val="90000"/>
              <a:defRPr/>
            </a:pPr>
            <a:r>
              <a:rPr lang="en-US" sz="1600" dirty="0">
                <a:solidFill>
                  <a:srgbClr val="000000"/>
                </a:solidFill>
              </a:rPr>
              <a:t>Incorporate storytelling to make the content more relatable and memorable.</a:t>
            </a:r>
          </a:p>
        </p:txBody>
      </p:sp>
      <p:sp>
        <p:nvSpPr>
          <p:cNvPr id="38" name="TextBox 37">
            <a:extLst>
              <a:ext uri="{FF2B5EF4-FFF2-40B4-BE49-F238E27FC236}">
                <a16:creationId xmlns:a16="http://schemas.microsoft.com/office/drawing/2014/main" id="{E75170F5-4D97-A54B-862C-388D1D76064A}"/>
              </a:ext>
            </a:extLst>
          </p:cNvPr>
          <p:cNvSpPr txBox="1"/>
          <p:nvPr/>
        </p:nvSpPr>
        <p:spPr>
          <a:xfrm>
            <a:off x="6309884" y="3291629"/>
            <a:ext cx="2355496" cy="738664"/>
          </a:xfrm>
          <a:prstGeom prst="rect">
            <a:avLst/>
          </a:prstGeom>
          <a:noFill/>
        </p:spPr>
        <p:txBody>
          <a:bodyPr wrap="square" lIns="0" tIns="0" rIns="0" bIns="0" rtlCol="0">
            <a:spAutoFit/>
          </a:bodyPr>
          <a:lstStyle/>
          <a:p>
            <a:pPr lvl="0" algn="ctr">
              <a:defRPr/>
            </a:pPr>
            <a:r>
              <a:rPr lang="en-US" sz="1600" dirty="0"/>
              <a:t>How can you incorporate case studies to illustrate AI applications?</a:t>
            </a:r>
          </a:p>
        </p:txBody>
      </p:sp>
      <p:sp>
        <p:nvSpPr>
          <p:cNvPr id="19" name="Rectangle: Rounded Corners 36">
            <a:extLst>
              <a:ext uri="{FF2B5EF4-FFF2-40B4-BE49-F238E27FC236}">
                <a16:creationId xmlns:a16="http://schemas.microsoft.com/office/drawing/2014/main" id="{708359E4-75D5-099E-1630-F66A1FB045FD}"/>
              </a:ext>
              <a:ext uri="{C183D7F6-B498-43B3-948B-1728B52AA6E4}">
                <adec:decorative xmlns:adec="http://schemas.microsoft.com/office/drawing/2017/decorative" val="1"/>
              </a:ext>
            </a:extLst>
          </p:cNvPr>
          <p:cNvSpPr>
            <a:spLocks/>
          </p:cNvSpPr>
          <p:nvPr/>
        </p:nvSpPr>
        <p:spPr>
          <a:xfrm rot="16200000">
            <a:off x="8897607" y="1488497"/>
            <a:ext cx="2651638" cy="2651760"/>
          </a:xfrm>
          <a:prstGeom prst="roundRect">
            <a:avLst>
              <a:gd name="adj" fmla="val 2772"/>
            </a:avLst>
          </a:prstGeom>
          <a:solidFill>
            <a:schemeClr val="bg1">
              <a:lumMod val="85000"/>
              <a:alpha val="33000"/>
            </a:schemeClr>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Segoe UI"/>
              <a:ea typeface="+mn-ea"/>
              <a:cs typeface="Segoe UI" pitchFamily="34" charset="0"/>
            </a:endParaRPr>
          </a:p>
        </p:txBody>
      </p:sp>
      <p:sp>
        <p:nvSpPr>
          <p:cNvPr id="20" name="TextBox 19">
            <a:extLst>
              <a:ext uri="{FF2B5EF4-FFF2-40B4-BE49-F238E27FC236}">
                <a16:creationId xmlns:a16="http://schemas.microsoft.com/office/drawing/2014/main" id="{5BC1D5CF-DDAF-B600-7496-228A5268DF69}"/>
              </a:ext>
            </a:extLst>
          </p:cNvPr>
          <p:cNvSpPr txBox="1"/>
          <p:nvPr/>
        </p:nvSpPr>
        <p:spPr>
          <a:xfrm>
            <a:off x="8866073" y="1663485"/>
            <a:ext cx="2714707" cy="615553"/>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32472" fontAlgn="base">
              <a:spcBef>
                <a:spcPct val="0"/>
              </a:spcBef>
              <a:spcAft>
                <a:spcPct val="0"/>
              </a:spcAft>
              <a:defRPr/>
            </a:pPr>
            <a:r>
              <a:rPr lang="en-US" sz="2000" dirty="0">
                <a:ln w="3175">
                  <a:noFill/>
                </a:ln>
                <a:solidFill>
                  <a:schemeClr val="accent5">
                    <a:lumMod val="75000"/>
                  </a:schemeClr>
                </a:solidFill>
              </a:rPr>
              <a:t>Interactive </a:t>
            </a:r>
            <a:br>
              <a:rPr lang="en-US" sz="2000" dirty="0">
                <a:ln w="3175">
                  <a:noFill/>
                </a:ln>
                <a:solidFill>
                  <a:schemeClr val="accent5">
                    <a:lumMod val="75000"/>
                  </a:schemeClr>
                </a:solidFill>
              </a:rPr>
            </a:br>
            <a:r>
              <a:rPr lang="en-US" sz="2000" dirty="0">
                <a:ln w="3175">
                  <a:noFill/>
                </a:ln>
                <a:solidFill>
                  <a:schemeClr val="accent5">
                    <a:lumMod val="75000"/>
                  </a:schemeClr>
                </a:solidFill>
              </a:rPr>
              <a:t>Practice</a:t>
            </a:r>
          </a:p>
        </p:txBody>
      </p:sp>
      <p:sp>
        <p:nvSpPr>
          <p:cNvPr id="21" name="TextBox 20">
            <a:extLst>
              <a:ext uri="{FF2B5EF4-FFF2-40B4-BE49-F238E27FC236}">
                <a16:creationId xmlns:a16="http://schemas.microsoft.com/office/drawing/2014/main" id="{497F0592-2A55-5354-FF30-8DE743FD4216}"/>
              </a:ext>
            </a:extLst>
          </p:cNvPr>
          <p:cNvSpPr txBox="1"/>
          <p:nvPr/>
        </p:nvSpPr>
        <p:spPr>
          <a:xfrm>
            <a:off x="9060753" y="2416041"/>
            <a:ext cx="2405699" cy="492443"/>
          </a:xfrm>
          <a:prstGeom prst="rect">
            <a:avLst/>
          </a:prstGeom>
          <a:noFill/>
        </p:spPr>
        <p:txBody>
          <a:bodyPr wrap="square" lIns="0" tIns="0" rIns="0" bIns="0" rtlCol="0">
            <a:spAutoFit/>
          </a:bodyPr>
          <a:lstStyle/>
          <a:p>
            <a:pPr lvl="0" algn="ctr">
              <a:defRPr/>
            </a:pPr>
            <a:r>
              <a:rPr lang="en-US" sz="1600" dirty="0">
                <a:solidFill>
                  <a:srgbClr val="000000"/>
                </a:solidFill>
              </a:rPr>
              <a:t>What interactive exercises do you use?</a:t>
            </a:r>
          </a:p>
        </p:txBody>
      </p:sp>
      <p:sp>
        <p:nvSpPr>
          <p:cNvPr id="39" name="TextBox 38">
            <a:extLst>
              <a:ext uri="{FF2B5EF4-FFF2-40B4-BE49-F238E27FC236}">
                <a16:creationId xmlns:a16="http://schemas.microsoft.com/office/drawing/2014/main" id="{2DB7363F-34A1-1801-CFFA-3C79740D177D}"/>
              </a:ext>
            </a:extLst>
          </p:cNvPr>
          <p:cNvSpPr txBox="1"/>
          <p:nvPr/>
        </p:nvSpPr>
        <p:spPr>
          <a:xfrm>
            <a:off x="557087" y="3291629"/>
            <a:ext cx="2579041" cy="738664"/>
          </a:xfrm>
          <a:prstGeom prst="rect">
            <a:avLst/>
          </a:prstGeom>
          <a:noFill/>
        </p:spPr>
        <p:txBody>
          <a:bodyPr wrap="square" lIns="0" tIns="0" rIns="0" bIns="0" rtlCol="0">
            <a:spAutoFit/>
          </a:bodyPr>
          <a:lstStyle/>
          <a:p>
            <a:pPr lvl="0" algn="ctr">
              <a:defRPr/>
            </a:pPr>
            <a:r>
              <a:rPr lang="en-US" sz="1600" dirty="0"/>
              <a:t>Encourage peer feedback and group discussions to enhance learning.</a:t>
            </a:r>
          </a:p>
        </p:txBody>
      </p:sp>
      <p:sp>
        <p:nvSpPr>
          <p:cNvPr id="25" name="Rectangle: Rounded Corners 36">
            <a:extLst>
              <a:ext uri="{FF2B5EF4-FFF2-40B4-BE49-F238E27FC236}">
                <a16:creationId xmlns:a16="http://schemas.microsoft.com/office/drawing/2014/main" id="{2D5D3FE6-12A9-561C-E21D-78E196FE1D50}"/>
              </a:ext>
              <a:ext uri="{C183D7F6-B498-43B3-948B-1728B52AA6E4}">
                <adec:decorative xmlns:adec="http://schemas.microsoft.com/office/drawing/2017/decorative" val="1"/>
              </a:ext>
            </a:extLst>
          </p:cNvPr>
          <p:cNvSpPr>
            <a:spLocks/>
          </p:cNvSpPr>
          <p:nvPr/>
        </p:nvSpPr>
        <p:spPr>
          <a:xfrm rot="16200000">
            <a:off x="5062264" y="-398644"/>
            <a:ext cx="1863967" cy="11141465"/>
          </a:xfrm>
          <a:prstGeom prst="roundRect">
            <a:avLst>
              <a:gd name="adj" fmla="val 2772"/>
            </a:avLst>
          </a:prstGeom>
          <a:solidFill>
            <a:schemeClr val="bg1">
              <a:lumMod val="85000"/>
              <a:alpha val="33000"/>
            </a:schemeClr>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Segoe UI"/>
              <a:ea typeface="+mn-ea"/>
              <a:cs typeface="Segoe UI" pitchFamily="34" charset="0"/>
            </a:endParaRPr>
          </a:p>
        </p:txBody>
      </p:sp>
      <p:grpSp>
        <p:nvGrpSpPr>
          <p:cNvPr id="24" name="Group 23">
            <a:extLst>
              <a:ext uri="{FF2B5EF4-FFF2-40B4-BE49-F238E27FC236}">
                <a16:creationId xmlns:a16="http://schemas.microsoft.com/office/drawing/2014/main" id="{D309AB50-8C58-FE64-F56B-02A65C31A2F5}"/>
              </a:ext>
              <a:ext uri="{C183D7F6-B498-43B3-948B-1728B52AA6E4}">
                <adec:decorative xmlns:adec="http://schemas.microsoft.com/office/drawing/2017/decorative" val="1"/>
              </a:ext>
            </a:extLst>
          </p:cNvPr>
          <p:cNvGrpSpPr/>
          <p:nvPr/>
        </p:nvGrpSpPr>
        <p:grpSpPr>
          <a:xfrm>
            <a:off x="955343" y="4576680"/>
            <a:ext cx="10354039" cy="1281367"/>
            <a:chOff x="1512738" y="4720861"/>
            <a:chExt cx="9232900" cy="1281367"/>
          </a:xfrm>
        </p:grpSpPr>
        <p:sp>
          <p:nvSpPr>
            <p:cNvPr id="13" name="TextBox 12">
              <a:extLst>
                <a:ext uri="{FF2B5EF4-FFF2-40B4-BE49-F238E27FC236}">
                  <a16:creationId xmlns:a16="http://schemas.microsoft.com/office/drawing/2014/main" id="{B9D1D1C3-3F08-6329-FC28-F40C17B29BA9}"/>
                </a:ext>
              </a:extLst>
            </p:cNvPr>
            <p:cNvSpPr txBox="1"/>
            <p:nvPr/>
          </p:nvSpPr>
          <p:spPr>
            <a:xfrm>
              <a:off x="4771836" y="4720861"/>
              <a:ext cx="2714705"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i="0" u="none" strike="noStrike" kern="1200" cap="none" spc="0" normalizeH="0" baseline="0" noProof="0" dirty="0">
                  <a:ln w="3175">
                    <a:noFill/>
                  </a:ln>
                  <a:solidFill>
                    <a:schemeClr val="accent3"/>
                  </a:solidFill>
                  <a:effectLst/>
                  <a:uLnTx/>
                  <a:uFillTx/>
                  <a:latin typeface="+mj-lt"/>
                  <a:ea typeface="+mj-ea"/>
                  <a:cs typeface="+mj-cs"/>
                </a:rPr>
                <a:t>Actionable Takeaways</a:t>
              </a:r>
            </a:p>
          </p:txBody>
        </p:sp>
        <p:sp>
          <p:nvSpPr>
            <p:cNvPr id="32" name="TextBox 31">
              <a:extLst>
                <a:ext uri="{FF2B5EF4-FFF2-40B4-BE49-F238E27FC236}">
                  <a16:creationId xmlns:a16="http://schemas.microsoft.com/office/drawing/2014/main" id="{A6382FBC-5F1A-8CD9-279D-A75BB8F407AC}"/>
                </a:ext>
              </a:extLst>
            </p:cNvPr>
            <p:cNvSpPr txBox="1"/>
            <p:nvPr/>
          </p:nvSpPr>
          <p:spPr>
            <a:xfrm>
              <a:off x="1512738" y="5092748"/>
              <a:ext cx="9232900" cy="909480"/>
            </a:xfrm>
            <a:prstGeom prst="rect">
              <a:avLst/>
            </a:prstGeom>
            <a:noFill/>
          </p:spPr>
          <p:txBody>
            <a:bodyPr wrap="square">
              <a:spAutoFit/>
            </a:bodyPr>
            <a:lstStyle/>
            <a:p>
              <a:pPr marL="0" indent="0" algn="ctr" rtl="0" eaLnBrk="1" latinLnBrk="0" hangingPunct="1">
                <a:buNone/>
              </a:pPr>
              <a:r>
                <a:rPr lang="en-US" sz="1770" dirty="0">
                  <a:solidFill>
                    <a:srgbClr val="000000"/>
                  </a:solidFill>
                  <a:effectLst/>
                  <a:latin typeface="Segoe UI" panose="020B0502040204020203" pitchFamily="34" charset="0"/>
                </a:rPr>
                <a:t>Provide additional resources and reading materials for participants to explore after the session.</a:t>
              </a:r>
            </a:p>
            <a:p>
              <a:pPr marL="0" indent="0" algn="ctr" rtl="0" eaLnBrk="1" latinLnBrk="0" hangingPunct="1">
                <a:buNone/>
              </a:pPr>
              <a:r>
                <a:rPr lang="en-US" sz="1770" dirty="0">
                  <a:solidFill>
                    <a:srgbClr val="000000"/>
                  </a:solidFill>
                  <a:effectLst/>
                  <a:latin typeface="Segoe UI" panose="020B0502040204020203" pitchFamily="34" charset="0"/>
                </a:rPr>
                <a:t>Encourage participants to reach out with any further questions or for additional support.</a:t>
              </a:r>
            </a:p>
            <a:p>
              <a:pPr marL="0" indent="0" algn="ctr" rtl="0" eaLnBrk="1" latinLnBrk="0" hangingPunct="1">
                <a:buNone/>
              </a:pPr>
              <a:r>
                <a:rPr lang="en-US" sz="1770" dirty="0">
                  <a:solidFill>
                    <a:srgbClr val="000000"/>
                  </a:solidFill>
                  <a:effectLst/>
                  <a:latin typeface="Segoe UI" panose="020B0502040204020203" pitchFamily="34" charset="0"/>
                </a:rPr>
                <a:t>Adopt best practices for responsibly incorporating AI into everyday activities</a:t>
              </a:r>
              <a:endParaRPr lang="en-US" dirty="0">
                <a:latin typeface="Segoe UI"/>
              </a:endParaRPr>
            </a:p>
          </p:txBody>
        </p:sp>
      </p:grpSp>
      <p:grpSp>
        <p:nvGrpSpPr>
          <p:cNvPr id="5" name="Group 4">
            <a:extLst>
              <a:ext uri="{FF2B5EF4-FFF2-40B4-BE49-F238E27FC236}">
                <a16:creationId xmlns:a16="http://schemas.microsoft.com/office/drawing/2014/main" id="{7F74F97E-DA84-A531-B461-C75323915477}"/>
              </a:ext>
              <a:ext uri="{C183D7F6-B498-43B3-948B-1728B52AA6E4}">
                <adec:decorative xmlns:adec="http://schemas.microsoft.com/office/drawing/2017/decorative" val="1"/>
              </a:ext>
            </a:extLst>
          </p:cNvPr>
          <p:cNvGrpSpPr/>
          <p:nvPr/>
        </p:nvGrpSpPr>
        <p:grpSpPr>
          <a:xfrm>
            <a:off x="3117440" y="1883386"/>
            <a:ext cx="374542" cy="442210"/>
            <a:chOff x="3117440" y="2633388"/>
            <a:chExt cx="374542" cy="442210"/>
          </a:xfrm>
        </p:grpSpPr>
        <p:sp>
          <p:nvSpPr>
            <p:cNvPr id="3" name="Oval 2">
              <a:extLst>
                <a:ext uri="{FF2B5EF4-FFF2-40B4-BE49-F238E27FC236}">
                  <a16:creationId xmlns:a16="http://schemas.microsoft.com/office/drawing/2014/main" id="{C7A1B01E-2DD4-EFE4-E99B-17AB38ADEE02}"/>
                </a:ext>
                <a:ext uri="{C183D7F6-B498-43B3-948B-1728B52AA6E4}">
                  <adec:decorative xmlns:adec="http://schemas.microsoft.com/office/drawing/2017/decorative" val="1"/>
                </a:ext>
              </a:extLst>
            </p:cNvPr>
            <p:cNvSpPr/>
            <p:nvPr/>
          </p:nvSpPr>
          <p:spPr bwMode="auto">
            <a:xfrm>
              <a:off x="3117440" y="2701056"/>
              <a:ext cx="374542" cy="374542"/>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68C510C0-F46A-EE46-45F1-F03C0A49BB7D}"/>
                </a:ext>
                <a:ext uri="{C183D7F6-B498-43B3-948B-1728B52AA6E4}">
                  <adec:decorative xmlns:adec="http://schemas.microsoft.com/office/drawing/2017/decorative" val="0"/>
                </a:ext>
              </a:extLst>
            </p:cNvPr>
            <p:cNvSpPr txBox="1"/>
            <p:nvPr/>
          </p:nvSpPr>
          <p:spPr>
            <a:xfrm>
              <a:off x="3193248" y="2633388"/>
              <a:ext cx="236228"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Segoe UI"/>
                  <a:ea typeface="+mn-ea"/>
                  <a:cs typeface="+mn-cs"/>
                </a:rPr>
                <a:t>+</a:t>
              </a:r>
            </a:p>
          </p:txBody>
        </p:sp>
      </p:grpSp>
      <p:grpSp>
        <p:nvGrpSpPr>
          <p:cNvPr id="10" name="Group 9">
            <a:extLst>
              <a:ext uri="{FF2B5EF4-FFF2-40B4-BE49-F238E27FC236}">
                <a16:creationId xmlns:a16="http://schemas.microsoft.com/office/drawing/2014/main" id="{3003370E-D32B-FB00-B873-5F7496032E8C}"/>
              </a:ext>
              <a:ext uri="{C183D7F6-B498-43B3-948B-1728B52AA6E4}">
                <adec:decorative xmlns:adec="http://schemas.microsoft.com/office/drawing/2017/decorative" val="1"/>
              </a:ext>
            </a:extLst>
          </p:cNvPr>
          <p:cNvGrpSpPr/>
          <p:nvPr/>
        </p:nvGrpSpPr>
        <p:grpSpPr>
          <a:xfrm>
            <a:off x="5876306" y="1893011"/>
            <a:ext cx="374542" cy="432585"/>
            <a:chOff x="5876306" y="2643013"/>
            <a:chExt cx="374542" cy="432585"/>
          </a:xfrm>
        </p:grpSpPr>
        <p:sp>
          <p:nvSpPr>
            <p:cNvPr id="42" name="Oval 41">
              <a:extLst>
                <a:ext uri="{FF2B5EF4-FFF2-40B4-BE49-F238E27FC236}">
                  <a16:creationId xmlns:a16="http://schemas.microsoft.com/office/drawing/2014/main" id="{F4D91027-E848-2BBD-D5EB-9E0D490E79D7}"/>
                </a:ext>
                <a:ext uri="{C183D7F6-B498-43B3-948B-1728B52AA6E4}">
                  <adec:decorative xmlns:adec="http://schemas.microsoft.com/office/drawing/2017/decorative" val="1"/>
                </a:ext>
              </a:extLst>
            </p:cNvPr>
            <p:cNvSpPr/>
            <p:nvPr/>
          </p:nvSpPr>
          <p:spPr bwMode="auto">
            <a:xfrm>
              <a:off x="5876306" y="2701056"/>
              <a:ext cx="374542" cy="374542"/>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207D0C27-F28A-7549-59E5-1790082C77B9}"/>
                </a:ext>
                <a:ext uri="{C183D7F6-B498-43B3-948B-1728B52AA6E4}">
                  <adec:decorative xmlns:adec="http://schemas.microsoft.com/office/drawing/2017/decorative" val="0"/>
                </a:ext>
              </a:extLst>
            </p:cNvPr>
            <p:cNvSpPr txBox="1"/>
            <p:nvPr/>
          </p:nvSpPr>
          <p:spPr>
            <a:xfrm>
              <a:off x="5942489" y="2643013"/>
              <a:ext cx="236228"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Segoe UI"/>
                  <a:ea typeface="+mn-ea"/>
                  <a:cs typeface="+mn-cs"/>
                </a:rPr>
                <a:t>+</a:t>
              </a:r>
            </a:p>
          </p:txBody>
        </p:sp>
      </p:grpSp>
      <p:grpSp>
        <p:nvGrpSpPr>
          <p:cNvPr id="15" name="Group 14">
            <a:extLst>
              <a:ext uri="{FF2B5EF4-FFF2-40B4-BE49-F238E27FC236}">
                <a16:creationId xmlns:a16="http://schemas.microsoft.com/office/drawing/2014/main" id="{45E18088-E4A1-4840-B81E-688578000C92}"/>
              </a:ext>
              <a:ext uri="{C183D7F6-B498-43B3-948B-1728B52AA6E4}">
                <adec:decorative xmlns:adec="http://schemas.microsoft.com/office/drawing/2017/decorative" val="1"/>
              </a:ext>
            </a:extLst>
          </p:cNvPr>
          <p:cNvGrpSpPr/>
          <p:nvPr/>
        </p:nvGrpSpPr>
        <p:grpSpPr>
          <a:xfrm>
            <a:off x="8640351" y="1912261"/>
            <a:ext cx="374542" cy="430887"/>
            <a:chOff x="8640351" y="2662263"/>
            <a:chExt cx="374542" cy="430887"/>
          </a:xfrm>
        </p:grpSpPr>
        <p:sp>
          <p:nvSpPr>
            <p:cNvPr id="44" name="Oval 43">
              <a:extLst>
                <a:ext uri="{FF2B5EF4-FFF2-40B4-BE49-F238E27FC236}">
                  <a16:creationId xmlns:a16="http://schemas.microsoft.com/office/drawing/2014/main" id="{F232FCF7-AC60-DC8C-2607-824E09FF4599}"/>
                </a:ext>
                <a:ext uri="{C183D7F6-B498-43B3-948B-1728B52AA6E4}">
                  <adec:decorative xmlns:adec="http://schemas.microsoft.com/office/drawing/2017/decorative" val="1"/>
                </a:ext>
              </a:extLst>
            </p:cNvPr>
            <p:cNvSpPr/>
            <p:nvPr/>
          </p:nvSpPr>
          <p:spPr bwMode="auto">
            <a:xfrm>
              <a:off x="8640351" y="2701056"/>
              <a:ext cx="374542" cy="374542"/>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5" name="TextBox 44">
              <a:extLst>
                <a:ext uri="{FF2B5EF4-FFF2-40B4-BE49-F238E27FC236}">
                  <a16:creationId xmlns:a16="http://schemas.microsoft.com/office/drawing/2014/main" id="{DF0AC789-D93B-AAF7-BE61-87A1A78F6D3C}"/>
                </a:ext>
                <a:ext uri="{C183D7F6-B498-43B3-948B-1728B52AA6E4}">
                  <adec:decorative xmlns:adec="http://schemas.microsoft.com/office/drawing/2017/decorative" val="0"/>
                </a:ext>
              </a:extLst>
            </p:cNvPr>
            <p:cNvSpPr txBox="1"/>
            <p:nvPr/>
          </p:nvSpPr>
          <p:spPr>
            <a:xfrm>
              <a:off x="8716159" y="2662263"/>
              <a:ext cx="236228"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Segoe UI"/>
                  <a:ea typeface="+mn-ea"/>
                  <a:cs typeface="+mn-cs"/>
                </a:rPr>
                <a:t>+</a:t>
              </a:r>
            </a:p>
          </p:txBody>
        </p:sp>
      </p:grpSp>
      <p:grpSp>
        <p:nvGrpSpPr>
          <p:cNvPr id="16" name="Group 15">
            <a:extLst>
              <a:ext uri="{FF2B5EF4-FFF2-40B4-BE49-F238E27FC236}">
                <a16:creationId xmlns:a16="http://schemas.microsoft.com/office/drawing/2014/main" id="{DBF9F161-7F6D-81B8-2B3E-113C8AB474A6}"/>
              </a:ext>
              <a:ext uri="{C183D7F6-B498-43B3-948B-1728B52AA6E4}">
                <adec:decorative xmlns:adec="http://schemas.microsoft.com/office/drawing/2017/decorative" val="1"/>
              </a:ext>
            </a:extLst>
          </p:cNvPr>
          <p:cNvGrpSpPr/>
          <p:nvPr/>
        </p:nvGrpSpPr>
        <p:grpSpPr>
          <a:xfrm>
            <a:off x="5848743" y="3998705"/>
            <a:ext cx="429668" cy="450105"/>
            <a:chOff x="5848743" y="3998705"/>
            <a:chExt cx="429668" cy="450105"/>
          </a:xfrm>
        </p:grpSpPr>
        <p:sp>
          <p:nvSpPr>
            <p:cNvPr id="6" name="Oval 5">
              <a:extLst>
                <a:ext uri="{FF2B5EF4-FFF2-40B4-BE49-F238E27FC236}">
                  <a16:creationId xmlns:a16="http://schemas.microsoft.com/office/drawing/2014/main" id="{8A4B0F1E-1AD5-481A-4983-8934CD5C96EC}"/>
                </a:ext>
                <a:ext uri="{C183D7F6-B498-43B3-948B-1728B52AA6E4}">
                  <adec:decorative xmlns:adec="http://schemas.microsoft.com/office/drawing/2017/decorative" val="1"/>
                </a:ext>
              </a:extLst>
            </p:cNvPr>
            <p:cNvSpPr/>
            <p:nvPr/>
          </p:nvSpPr>
          <p:spPr bwMode="auto">
            <a:xfrm>
              <a:off x="5848743" y="3998705"/>
              <a:ext cx="429668" cy="450105"/>
            </a:xfrm>
            <a:prstGeom prst="ellipse">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Variable Display Semib" pitchFamily="2" charset="0"/>
                <a:ea typeface="+mn-ea"/>
                <a:cs typeface="Segoe UI" pitchFamily="34" charset="0"/>
              </a:endParaRPr>
            </a:p>
          </p:txBody>
        </p:sp>
        <p:sp>
          <p:nvSpPr>
            <p:cNvPr id="22" name="TextBox 21">
              <a:extLst>
                <a:ext uri="{FF2B5EF4-FFF2-40B4-BE49-F238E27FC236}">
                  <a16:creationId xmlns:a16="http://schemas.microsoft.com/office/drawing/2014/main" id="{2B637971-E178-7B99-7ABF-E40EC77880FF}"/>
                </a:ext>
                <a:ext uri="{C183D7F6-B498-43B3-948B-1728B52AA6E4}">
                  <adec:decorative xmlns:adec="http://schemas.microsoft.com/office/drawing/2017/decorative" val="0"/>
                </a:ext>
              </a:extLst>
            </p:cNvPr>
            <p:cNvSpPr txBox="1"/>
            <p:nvPr/>
          </p:nvSpPr>
          <p:spPr>
            <a:xfrm>
              <a:off x="5973862" y="3999279"/>
              <a:ext cx="186921"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Segoe UI"/>
                  <a:ea typeface="+mn-ea"/>
                  <a:cs typeface="+mn-cs"/>
                </a:rPr>
                <a:t>=</a:t>
              </a:r>
            </a:p>
          </p:txBody>
        </p:sp>
      </p:grpSp>
      <p:pic>
        <p:nvPicPr>
          <p:cNvPr id="12" name="Picture 11">
            <a:extLst>
              <a:ext uri="{FF2B5EF4-FFF2-40B4-BE49-F238E27FC236}">
                <a16:creationId xmlns:a16="http://schemas.microsoft.com/office/drawing/2014/main" id="{2811BAF9-2344-2892-6CF5-20B1CA615B4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rot="10800000">
            <a:off x="198104" y="-26297"/>
            <a:ext cx="2095500" cy="1371600"/>
          </a:xfrm>
          <a:prstGeom prst="rect">
            <a:avLst/>
          </a:prstGeom>
        </p:spPr>
      </p:pic>
      <p:pic>
        <p:nvPicPr>
          <p:cNvPr id="14" name="Picture 13">
            <a:extLst>
              <a:ext uri="{FF2B5EF4-FFF2-40B4-BE49-F238E27FC236}">
                <a16:creationId xmlns:a16="http://schemas.microsoft.com/office/drawing/2014/main" id="{A8581323-BC92-7B82-9D4A-B58977AAEBC9}"/>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rot="1646287">
            <a:off x="10195962" y="5108874"/>
            <a:ext cx="2081389" cy="1840487"/>
          </a:xfrm>
          <a:prstGeom prst="rect">
            <a:avLst/>
          </a:prstGeom>
        </p:spPr>
      </p:pic>
      <p:sp>
        <p:nvSpPr>
          <p:cNvPr id="23" name="TextBox 22">
            <a:extLst>
              <a:ext uri="{FF2B5EF4-FFF2-40B4-BE49-F238E27FC236}">
                <a16:creationId xmlns:a16="http://schemas.microsoft.com/office/drawing/2014/main" id="{ADC1BD60-F83D-172A-369F-036038A0EBED}"/>
              </a:ext>
            </a:extLst>
          </p:cNvPr>
          <p:cNvSpPr txBox="1"/>
          <p:nvPr/>
        </p:nvSpPr>
        <p:spPr>
          <a:xfrm>
            <a:off x="9137469" y="3291629"/>
            <a:ext cx="2171913" cy="492443"/>
          </a:xfrm>
          <a:prstGeom prst="rect">
            <a:avLst/>
          </a:prstGeom>
          <a:noFill/>
        </p:spPr>
        <p:txBody>
          <a:bodyPr wrap="square" lIns="0" tIns="0" rIns="0" bIns="0" rtlCol="0">
            <a:spAutoFit/>
          </a:bodyPr>
          <a:lstStyle/>
          <a:p>
            <a:pPr lvl="0" algn="ctr">
              <a:defRPr/>
            </a:pPr>
            <a:r>
              <a:rPr lang="en-US" sz="1600" dirty="0"/>
              <a:t>Encourage interaction with tools and platform</a:t>
            </a:r>
          </a:p>
        </p:txBody>
      </p:sp>
    </p:spTree>
    <p:extLst>
      <p:ext uri="{BB962C8B-B14F-4D97-AF65-F5344CB8AC3E}">
        <p14:creationId xmlns:p14="http://schemas.microsoft.com/office/powerpoint/2010/main" val="30894433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2.08333E-7 -3.7037E-6 L -2.08333E-7 0.03542 " pathEditMode="relative" rAng="0" ptsTypes="AA">
                                      <p:cBhvr>
                                        <p:cTn id="9" dur="700" spd="-100000" fill="hold"/>
                                        <p:tgtEl>
                                          <p:spTgt spid="7"/>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300"/>
                                  </p:stCondLst>
                                  <p:childTnLst>
                                    <p:animMotion origin="layout" path="M -3.125E-6 0 L -3.125E-6 0.03542 " pathEditMode="relative" rAng="0" ptsTypes="AA">
                                      <p:cBhvr>
                                        <p:cTn id="14" dur="700" spd="-100000" fill="hold"/>
                                        <p:tgtEl>
                                          <p:spTgt spid="2"/>
                                        </p:tgtEl>
                                        <p:attrNameLst>
                                          <p:attrName>ppt_x</p:attrName>
                                          <p:attrName>ppt_y</p:attrName>
                                        </p:attrNameLst>
                                      </p:cBhvr>
                                      <p:rCtr x="0" y="1759"/>
                                    </p:animMotion>
                                  </p:childTnLst>
                                </p:cTn>
                              </p:par>
                              <p:par>
                                <p:cTn id="15" presetID="10" presetClass="entr" presetSubtype="0" fill="hold" grpId="0" nodeType="withEffect">
                                  <p:stCondLst>
                                    <p:cond delay="3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300"/>
                                  </p:stCondLst>
                                  <p:childTnLst>
                                    <p:animMotion origin="layout" path="M 5E-6 0 L 5E-6 0.03542 " pathEditMode="relative" rAng="0" ptsTypes="AA">
                                      <p:cBhvr>
                                        <p:cTn id="19" dur="700" spd="-100000" fill="hold"/>
                                        <p:tgtEl>
                                          <p:spTgt spid="8"/>
                                        </p:tgtEl>
                                        <p:attrNameLst>
                                          <p:attrName>ppt_x</p:attrName>
                                          <p:attrName>ppt_y</p:attrName>
                                        </p:attrNameLst>
                                      </p:cBhvr>
                                      <p:rCtr x="0" y="1759"/>
                                    </p:animMotion>
                                  </p:childTnLst>
                                </p:cTn>
                              </p:par>
                              <p:par>
                                <p:cTn id="20" presetID="10" presetClass="entr" presetSubtype="0" fill="hold" grpId="0" nodeType="withEffect">
                                  <p:stCondLst>
                                    <p:cond delay="3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42" presetClass="path" presetSubtype="0" decel="100000" fill="hold" grpId="1" nodeType="withEffect">
                                  <p:stCondLst>
                                    <p:cond delay="300"/>
                                  </p:stCondLst>
                                  <p:childTnLst>
                                    <p:animMotion origin="layout" path="M -1.66667E-6 0 L -1.66667E-6 0.03542 " pathEditMode="relative" rAng="0" ptsTypes="AA">
                                      <p:cBhvr>
                                        <p:cTn id="24" dur="700" spd="-100000" fill="hold"/>
                                        <p:tgtEl>
                                          <p:spTgt spid="20"/>
                                        </p:tgtEl>
                                        <p:attrNameLst>
                                          <p:attrName>ppt_x</p:attrName>
                                          <p:attrName>ppt_y</p:attrName>
                                        </p:attrNameLst>
                                      </p:cBhvr>
                                      <p:rCtr x="0" y="1759"/>
                                    </p:animMotion>
                                  </p:childTnLst>
                                </p:cTn>
                              </p:par>
                              <p:par>
                                <p:cTn id="25" presetID="10" presetClass="entr" presetSubtype="0" fill="hold" grpId="0" nodeType="withEffect">
                                  <p:stCondLst>
                                    <p:cond delay="30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par>
                                <p:cTn id="28" presetID="42" presetClass="path" presetSubtype="0" decel="100000" fill="hold" grpId="1" nodeType="withEffect">
                                  <p:stCondLst>
                                    <p:cond delay="300"/>
                                  </p:stCondLst>
                                  <p:childTnLst>
                                    <p:animMotion origin="layout" path="M 6.25E-7 0 L 6.25E-7 0.03542 " pathEditMode="relative" rAng="0" ptsTypes="AA">
                                      <p:cBhvr>
                                        <p:cTn id="29" dur="700" spd="-100000" fill="hold"/>
                                        <p:tgtEl>
                                          <p:spTgt spid="41"/>
                                        </p:tgtEl>
                                        <p:attrNameLst>
                                          <p:attrName>ppt_x</p:attrName>
                                          <p:attrName>ppt_y</p:attrName>
                                        </p:attrNameLst>
                                      </p:cBhvr>
                                      <p:rCtr x="0" y="1759"/>
                                    </p:animMotion>
                                  </p:childTnLst>
                                </p:cTn>
                              </p:par>
                              <p:par>
                                <p:cTn id="30" presetID="10" presetClass="entr" presetSubtype="0" fill="hold" grpId="0" nodeType="withEffect">
                                  <p:stCondLst>
                                    <p:cond delay="30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42" presetClass="path" presetSubtype="0" decel="100000" fill="hold" grpId="1" nodeType="withEffect">
                                  <p:stCondLst>
                                    <p:cond delay="300"/>
                                  </p:stCondLst>
                                  <p:childTnLst>
                                    <p:animMotion origin="layout" path="M -3.125E-6 2.96296E-6 L -3.125E-6 0.03541 " pathEditMode="relative" rAng="0" ptsTypes="AA">
                                      <p:cBhvr>
                                        <p:cTn id="34" dur="700" spd="-100000" fill="hold"/>
                                        <p:tgtEl>
                                          <p:spTgt spid="28"/>
                                        </p:tgtEl>
                                        <p:attrNameLst>
                                          <p:attrName>ppt_x</p:attrName>
                                          <p:attrName>ppt_y</p:attrName>
                                        </p:attrNameLst>
                                      </p:cBhvr>
                                      <p:rCtr x="0" y="1759"/>
                                    </p:animMotion>
                                  </p:childTnLst>
                                </p:cTn>
                              </p:par>
                              <p:par>
                                <p:cTn id="35" presetID="10" presetClass="entr" presetSubtype="0" fill="hold" grpId="0" nodeType="withEffect">
                                  <p:stCondLst>
                                    <p:cond delay="30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42" presetClass="path" presetSubtype="0" decel="100000" fill="hold" grpId="1" nodeType="withEffect">
                                  <p:stCondLst>
                                    <p:cond delay="300"/>
                                  </p:stCondLst>
                                  <p:childTnLst>
                                    <p:animMotion origin="layout" path="M 5E-6 1.85185E-6 L 5E-6 0.03541 " pathEditMode="relative" rAng="0" ptsTypes="AA">
                                      <p:cBhvr>
                                        <p:cTn id="39" dur="700" spd="-100000" fill="hold"/>
                                        <p:tgtEl>
                                          <p:spTgt spid="29"/>
                                        </p:tgtEl>
                                        <p:attrNameLst>
                                          <p:attrName>ppt_x</p:attrName>
                                          <p:attrName>ppt_y</p:attrName>
                                        </p:attrNameLst>
                                      </p:cBhvr>
                                      <p:rCtr x="0" y="1759"/>
                                    </p:animMotion>
                                  </p:childTnLst>
                                </p:cTn>
                              </p:par>
                              <p:par>
                                <p:cTn id="40" presetID="10" presetClass="entr" presetSubtype="0" fill="hold" grpId="0" nodeType="withEffect">
                                  <p:stCondLst>
                                    <p:cond delay="30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par>
                                <p:cTn id="43" presetID="42" presetClass="path" presetSubtype="0" decel="100000" fill="hold" grpId="1" nodeType="withEffect">
                                  <p:stCondLst>
                                    <p:cond delay="300"/>
                                  </p:stCondLst>
                                  <p:childTnLst>
                                    <p:animMotion origin="layout" path="M 6.25E-7 -7.40741E-7 L 6.25E-7 0.03542 " pathEditMode="relative" rAng="0" ptsTypes="AA">
                                      <p:cBhvr>
                                        <p:cTn id="44" dur="700" spd="-100000" fill="hold"/>
                                        <p:tgtEl>
                                          <p:spTgt spid="30"/>
                                        </p:tgtEl>
                                        <p:attrNameLst>
                                          <p:attrName>ppt_x</p:attrName>
                                          <p:attrName>ppt_y</p:attrName>
                                        </p:attrNameLst>
                                      </p:cBhvr>
                                      <p:rCtr x="0" y="1759"/>
                                    </p:animMotion>
                                  </p:childTnLst>
                                </p:cTn>
                              </p:par>
                              <p:par>
                                <p:cTn id="45" presetID="10" presetClass="entr" presetSubtype="0" fill="hold" grpId="0" nodeType="withEffect">
                                  <p:stCondLst>
                                    <p:cond delay="30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42" presetClass="path" presetSubtype="0" decel="100000" fill="hold" grpId="1" nodeType="withEffect">
                                  <p:stCondLst>
                                    <p:cond delay="300"/>
                                  </p:stCondLst>
                                  <p:childTnLst>
                                    <p:animMotion origin="layout" path="M 3.125E-6 -4.44444E-6 L 3.125E-6 0.03542 " pathEditMode="relative" rAng="0" ptsTypes="AA">
                                      <p:cBhvr>
                                        <p:cTn id="49" dur="700" spd="-100000" fill="hold"/>
                                        <p:tgtEl>
                                          <p:spTgt spid="21"/>
                                        </p:tgtEl>
                                        <p:attrNameLst>
                                          <p:attrName>ppt_x</p:attrName>
                                          <p:attrName>ppt_y</p:attrName>
                                        </p:attrNameLst>
                                      </p:cBhvr>
                                      <p:rCtr x="0" y="1759"/>
                                    </p:animMotion>
                                  </p:childTnLst>
                                </p:cTn>
                              </p:par>
                              <p:par>
                                <p:cTn id="50" presetID="10" presetClass="entr" presetSubtype="0" fill="hold" nodeType="withEffect">
                                  <p:stCondLst>
                                    <p:cond delay="40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par>
                                <p:cTn id="53" presetID="42" presetClass="path" presetSubtype="0" decel="100000" fill="hold" nodeType="withEffect">
                                  <p:stCondLst>
                                    <p:cond delay="400"/>
                                  </p:stCondLst>
                                  <p:childTnLst>
                                    <p:animMotion origin="layout" path="M 5E-6 0 L 5E-6 0.03542 " pathEditMode="relative" rAng="0" ptsTypes="AA">
                                      <p:cBhvr>
                                        <p:cTn id="54" dur="700" spd="-100000" fill="hold"/>
                                        <p:tgtEl>
                                          <p:spTgt spid="5"/>
                                        </p:tgtEl>
                                        <p:attrNameLst>
                                          <p:attrName>ppt_x</p:attrName>
                                          <p:attrName>ppt_y</p:attrName>
                                        </p:attrNameLst>
                                      </p:cBhvr>
                                      <p:rCtr x="0" y="1759"/>
                                    </p:animMotion>
                                  </p:childTnLst>
                                </p:cTn>
                              </p:par>
                              <p:par>
                                <p:cTn id="55" presetID="10" presetClass="entr" presetSubtype="0" fill="hold" nodeType="withEffect">
                                  <p:stCondLst>
                                    <p:cond delay="50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500"/>
                                        <p:tgtEl>
                                          <p:spTgt spid="10"/>
                                        </p:tgtEl>
                                      </p:cBhvr>
                                    </p:animEffect>
                                  </p:childTnLst>
                                </p:cTn>
                              </p:par>
                              <p:par>
                                <p:cTn id="58" presetID="42" presetClass="path" presetSubtype="0" decel="100000" fill="hold" nodeType="withEffect">
                                  <p:stCondLst>
                                    <p:cond delay="500"/>
                                  </p:stCondLst>
                                  <p:childTnLst>
                                    <p:animMotion origin="layout" path="M 5E-6 0 L 5E-6 0.03542 " pathEditMode="relative" rAng="0" ptsTypes="AA">
                                      <p:cBhvr>
                                        <p:cTn id="59" dur="700" spd="-100000" fill="hold"/>
                                        <p:tgtEl>
                                          <p:spTgt spid="10"/>
                                        </p:tgtEl>
                                        <p:attrNameLst>
                                          <p:attrName>ppt_x</p:attrName>
                                          <p:attrName>ppt_y</p:attrName>
                                        </p:attrNameLst>
                                      </p:cBhvr>
                                      <p:rCtr x="0" y="1759"/>
                                    </p:animMotion>
                                  </p:childTnLst>
                                </p:cTn>
                              </p:par>
                              <p:par>
                                <p:cTn id="60" presetID="10" presetClass="entr" presetSubtype="0" fill="hold" nodeType="withEffect">
                                  <p:stCondLst>
                                    <p:cond delay="60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42" presetClass="path" presetSubtype="0" decel="100000" fill="hold" nodeType="withEffect">
                                  <p:stCondLst>
                                    <p:cond delay="600"/>
                                  </p:stCondLst>
                                  <p:childTnLst>
                                    <p:animMotion origin="layout" path="M 5E-6 0 L 5E-6 0.03542 " pathEditMode="relative" rAng="0" ptsTypes="AA">
                                      <p:cBhvr>
                                        <p:cTn id="64" dur="700" spd="-100000" fill="hold"/>
                                        <p:tgtEl>
                                          <p:spTgt spid="15"/>
                                        </p:tgtEl>
                                        <p:attrNameLst>
                                          <p:attrName>ppt_x</p:attrName>
                                          <p:attrName>ppt_y</p:attrName>
                                        </p:attrNameLst>
                                      </p:cBhvr>
                                      <p:rCtr x="0" y="1759"/>
                                    </p:animMotion>
                                  </p:childTnLst>
                                </p:cTn>
                              </p:par>
                              <p:par>
                                <p:cTn id="65" presetID="10" presetClass="entr" presetSubtype="0" fill="hold" nodeType="withEffect">
                                  <p:stCondLst>
                                    <p:cond delay="70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par>
                                <p:cTn id="68" presetID="42" presetClass="path" presetSubtype="0" decel="100000" fill="hold" nodeType="withEffect">
                                  <p:stCondLst>
                                    <p:cond delay="700"/>
                                  </p:stCondLst>
                                  <p:childTnLst>
                                    <p:animMotion origin="layout" path="M 5E-6 0 L 5E-6 0.03542 " pathEditMode="relative" rAng="0" ptsTypes="AA">
                                      <p:cBhvr>
                                        <p:cTn id="69" dur="700" spd="-100000" fill="hold"/>
                                        <p:tgtEl>
                                          <p:spTgt spid="16"/>
                                        </p:tgtEl>
                                        <p:attrNameLst>
                                          <p:attrName>ppt_x</p:attrName>
                                          <p:attrName>ppt_y</p:attrName>
                                        </p:attrNameLst>
                                      </p:cBhvr>
                                      <p:rCtr x="0" y="1759"/>
                                    </p:animMotion>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fade">
                                      <p:cBhvr>
                                        <p:cTn id="74" dur="500"/>
                                        <p:tgtEl>
                                          <p:spTgt spid="36"/>
                                        </p:tgtEl>
                                      </p:cBhvr>
                                    </p:animEffect>
                                  </p:childTnLst>
                                </p:cTn>
                              </p:par>
                              <p:par>
                                <p:cTn id="75" presetID="42" presetClass="path" presetSubtype="0" decel="100000" fill="hold" grpId="1" nodeType="withEffect">
                                  <p:stCondLst>
                                    <p:cond delay="0"/>
                                  </p:stCondLst>
                                  <p:childTnLst>
                                    <p:animMotion origin="layout" path="M 4.16667E-6 1.85185E-6 L 4.16667E-6 0.03541 " pathEditMode="relative" rAng="0" ptsTypes="AA">
                                      <p:cBhvr>
                                        <p:cTn id="76" dur="700" spd="-100000" fill="hold"/>
                                        <p:tgtEl>
                                          <p:spTgt spid="36"/>
                                        </p:tgtEl>
                                        <p:attrNameLst>
                                          <p:attrName>ppt_x</p:attrName>
                                          <p:attrName>ppt_y</p:attrName>
                                        </p:attrNameLst>
                                      </p:cBhvr>
                                      <p:rCtr x="0" y="1759"/>
                                    </p:animMotion>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38"/>
                                        </p:tgtEl>
                                        <p:attrNameLst>
                                          <p:attrName>style.visibility</p:attrName>
                                        </p:attrNameLst>
                                      </p:cBhvr>
                                      <p:to>
                                        <p:strVal val="visible"/>
                                      </p:to>
                                    </p:set>
                                    <p:animEffect transition="in" filter="fade">
                                      <p:cBhvr>
                                        <p:cTn id="81" dur="500"/>
                                        <p:tgtEl>
                                          <p:spTgt spid="38"/>
                                        </p:tgtEl>
                                      </p:cBhvr>
                                    </p:animEffect>
                                  </p:childTnLst>
                                </p:cTn>
                              </p:par>
                              <p:par>
                                <p:cTn id="82" presetID="42" presetClass="path" presetSubtype="0" decel="100000" fill="hold" grpId="1" nodeType="withEffect">
                                  <p:stCondLst>
                                    <p:cond delay="0"/>
                                  </p:stCondLst>
                                  <p:childTnLst>
                                    <p:animMotion origin="layout" path="M -2.70833E-6 -7.40741E-7 L -2.70833E-6 0.03542 " pathEditMode="relative" rAng="0" ptsTypes="AA">
                                      <p:cBhvr>
                                        <p:cTn id="83" dur="700" spd="-100000" fill="hold"/>
                                        <p:tgtEl>
                                          <p:spTgt spid="38"/>
                                        </p:tgtEl>
                                        <p:attrNameLst>
                                          <p:attrName>ppt_x</p:attrName>
                                          <p:attrName>ppt_y</p:attrName>
                                        </p:attrNameLst>
                                      </p:cBhvr>
                                      <p:rCtr x="0" y="1759"/>
                                    </p:animMotion>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39"/>
                                        </p:tgtEl>
                                        <p:attrNameLst>
                                          <p:attrName>style.visibility</p:attrName>
                                        </p:attrNameLst>
                                      </p:cBhvr>
                                      <p:to>
                                        <p:strVal val="visible"/>
                                      </p:to>
                                    </p:set>
                                    <p:animEffect transition="in" filter="fade">
                                      <p:cBhvr>
                                        <p:cTn id="88" dur="500"/>
                                        <p:tgtEl>
                                          <p:spTgt spid="39"/>
                                        </p:tgtEl>
                                      </p:cBhvr>
                                    </p:animEffect>
                                  </p:childTnLst>
                                </p:cTn>
                              </p:par>
                              <p:par>
                                <p:cTn id="89" presetID="42" presetClass="path" presetSubtype="0" decel="100000" fill="hold" grpId="1" nodeType="withEffect">
                                  <p:stCondLst>
                                    <p:cond delay="0"/>
                                  </p:stCondLst>
                                  <p:childTnLst>
                                    <p:animMotion origin="layout" path="M -4.79167E-6 1.11111E-6 L -4.79167E-6 0.03542 " pathEditMode="relative" rAng="0" ptsTypes="AA">
                                      <p:cBhvr>
                                        <p:cTn id="90" dur="700" spd="-100000" fill="hold"/>
                                        <p:tgtEl>
                                          <p:spTgt spid="39"/>
                                        </p:tgtEl>
                                        <p:attrNameLst>
                                          <p:attrName>ppt_x</p:attrName>
                                          <p:attrName>ppt_y</p:attrName>
                                        </p:attrNameLst>
                                      </p:cBhvr>
                                      <p:rCtr x="0" y="1759"/>
                                    </p:animMotion>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24"/>
                                        </p:tgtEl>
                                        <p:attrNameLst>
                                          <p:attrName>style.visibility</p:attrName>
                                        </p:attrNameLst>
                                      </p:cBhvr>
                                      <p:to>
                                        <p:strVal val="visible"/>
                                      </p:to>
                                    </p:set>
                                    <p:animEffect transition="in" filter="fade">
                                      <p:cBhvr>
                                        <p:cTn id="95" dur="500"/>
                                        <p:tgtEl>
                                          <p:spTgt spid="24"/>
                                        </p:tgtEl>
                                      </p:cBhvr>
                                    </p:animEffect>
                                  </p:childTnLst>
                                </p:cTn>
                              </p:par>
                              <p:par>
                                <p:cTn id="96" presetID="42" presetClass="path" presetSubtype="0" decel="100000" fill="hold" nodeType="withEffect">
                                  <p:stCondLst>
                                    <p:cond delay="0"/>
                                  </p:stCondLst>
                                  <p:childTnLst>
                                    <p:animMotion origin="layout" path="M -4.79167E-6 -2.96296E-6 L -4.79167E-6 0.03542 " pathEditMode="relative" rAng="0" ptsTypes="AA">
                                      <p:cBhvr>
                                        <p:cTn id="97" dur="700" spd="-100000" fill="hold"/>
                                        <p:tgtEl>
                                          <p:spTgt spid="24"/>
                                        </p:tgtEl>
                                        <p:attrNameLst>
                                          <p:attrName>ppt_x</p:attrName>
                                          <p:attrName>ppt_y</p:attrName>
                                        </p:attrNameLst>
                                      </p:cBhvr>
                                      <p:rCtr x="0" y="1759"/>
                                    </p:animMotion>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23"/>
                                        </p:tgtEl>
                                        <p:attrNameLst>
                                          <p:attrName>style.visibility</p:attrName>
                                        </p:attrNameLst>
                                      </p:cBhvr>
                                      <p:to>
                                        <p:strVal val="visible"/>
                                      </p:to>
                                    </p:set>
                                    <p:animEffect transition="in" filter="fade">
                                      <p:cBhvr>
                                        <p:cTn id="102" dur="500"/>
                                        <p:tgtEl>
                                          <p:spTgt spid="23"/>
                                        </p:tgtEl>
                                      </p:cBhvr>
                                    </p:animEffect>
                                  </p:childTnLst>
                                </p:cTn>
                              </p:par>
                              <p:par>
                                <p:cTn id="103" presetID="42" presetClass="path" presetSubtype="0" decel="100000" fill="hold" grpId="1" nodeType="withEffect">
                                  <p:stCondLst>
                                    <p:cond delay="0"/>
                                  </p:stCondLst>
                                  <p:childTnLst>
                                    <p:animMotion origin="layout" path="M -1.66667E-6 3.7037E-7 L -1.66667E-6 0.03542 " pathEditMode="relative" rAng="0" ptsTypes="AA">
                                      <p:cBhvr>
                                        <p:cTn id="104" dur="700" spd="-100000" fill="hold"/>
                                        <p:tgtEl>
                                          <p:spTgt spid="2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2" grpId="0"/>
      <p:bldP spid="2" grpId="1"/>
      <p:bldP spid="28" grpId="0"/>
      <p:bldP spid="28" grpId="1"/>
      <p:bldP spid="8" grpId="0"/>
      <p:bldP spid="8" grpId="1"/>
      <p:bldP spid="29" grpId="0"/>
      <p:bldP spid="29" grpId="1"/>
      <p:bldP spid="36" grpId="0"/>
      <p:bldP spid="36" grpId="1"/>
      <p:bldP spid="41" grpId="0"/>
      <p:bldP spid="41" grpId="1"/>
      <p:bldP spid="30" grpId="0"/>
      <p:bldP spid="30" grpId="1"/>
      <p:bldP spid="38" grpId="0"/>
      <p:bldP spid="38" grpId="1"/>
      <p:bldP spid="20" grpId="0"/>
      <p:bldP spid="20" grpId="1"/>
      <p:bldP spid="21" grpId="0"/>
      <p:bldP spid="21" grpId="1"/>
      <p:bldP spid="39" grpId="0"/>
      <p:bldP spid="39" grpId="1"/>
      <p:bldP spid="23" grpId="0"/>
      <p:bldP spid="23"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AB916-DA13-475F-956D-7FA84E52ECDC}"/>
            </a:ext>
          </a:extLst>
        </p:cNvPr>
        <p:cNvGrpSpPr/>
        <p:nvPr/>
      </p:nvGrpSpPr>
      <p:grpSpPr>
        <a:xfrm>
          <a:off x="0" y="0"/>
          <a:ext cx="0" cy="0"/>
          <a:chOff x="0" y="0"/>
          <a:chExt cx="0" cy="0"/>
        </a:xfrm>
      </p:grpSpPr>
      <p:sp>
        <p:nvSpPr>
          <p:cNvPr id="14" name="Title 25">
            <a:extLst>
              <a:ext uri="{FF2B5EF4-FFF2-40B4-BE49-F238E27FC236}">
                <a16:creationId xmlns:a16="http://schemas.microsoft.com/office/drawing/2014/main" id="{C3D9C6C7-8F7D-DC2F-2123-8DE7E4C78B99}"/>
              </a:ext>
            </a:extLst>
          </p:cNvPr>
          <p:cNvSpPr txBox="1">
            <a:spLocks noGrp="1"/>
          </p:cNvSpPr>
          <p:nvPr>
            <p:ph type="title"/>
          </p:nvPr>
        </p:nvSpPr>
        <p:spPr>
          <a:xfrm>
            <a:off x="423997" y="445533"/>
            <a:ext cx="10730236"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en-US" dirty="0"/>
              <a:t>1: </a:t>
            </a:r>
            <a:r>
              <a:rPr lang="en-US" dirty="0">
                <a:solidFill>
                  <a:schemeClr val="accent1"/>
                </a:solidFill>
              </a:rPr>
              <a:t>Virtual</a:t>
            </a:r>
            <a:r>
              <a:rPr lang="en-US" dirty="0"/>
              <a:t> delivery: best practices (1 of 1)</a:t>
            </a:r>
          </a:p>
        </p:txBody>
      </p:sp>
      <p:sp>
        <p:nvSpPr>
          <p:cNvPr id="5" name="Rectangle: Rounded Corners 36">
            <a:extLst>
              <a:ext uri="{FF2B5EF4-FFF2-40B4-BE49-F238E27FC236}">
                <a16:creationId xmlns:a16="http://schemas.microsoft.com/office/drawing/2014/main" id="{E0BF38A4-D5F0-2993-4297-21FEA0666A45}"/>
              </a:ext>
              <a:ext uri="{C183D7F6-B498-43B3-948B-1728B52AA6E4}">
                <adec:decorative xmlns:adec="http://schemas.microsoft.com/office/drawing/2017/decorative" val="1"/>
              </a:ext>
            </a:extLst>
          </p:cNvPr>
          <p:cNvSpPr>
            <a:spLocks/>
          </p:cNvSpPr>
          <p:nvPr/>
        </p:nvSpPr>
        <p:spPr>
          <a:xfrm rot="16200000">
            <a:off x="2917063" y="-1027754"/>
            <a:ext cx="411261" cy="5408646"/>
          </a:xfrm>
          <a:prstGeom prst="roundRect">
            <a:avLst>
              <a:gd name="adj" fmla="val 2772"/>
            </a:avLst>
          </a:prstGeom>
          <a:solidFill>
            <a:schemeClr val="bg2"/>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cs typeface="Segoe UI" pitchFamily="34" charset="0"/>
            </a:endParaRPr>
          </a:p>
        </p:txBody>
      </p:sp>
      <p:sp>
        <p:nvSpPr>
          <p:cNvPr id="19" name="Title 46">
            <a:extLst>
              <a:ext uri="{FF2B5EF4-FFF2-40B4-BE49-F238E27FC236}">
                <a16:creationId xmlns:a16="http://schemas.microsoft.com/office/drawing/2014/main" id="{0B7D9B40-2FD7-F922-79D4-642ABC7E8A99}"/>
              </a:ext>
            </a:extLst>
          </p:cNvPr>
          <p:cNvSpPr txBox="1">
            <a:spLocks/>
          </p:cNvSpPr>
          <p:nvPr/>
        </p:nvSpPr>
        <p:spPr>
          <a:xfrm>
            <a:off x="516591" y="1535993"/>
            <a:ext cx="4429126" cy="307777"/>
          </a:xfrm>
          <a:prstGeom prst="rect">
            <a:avLst/>
          </a:prstGeom>
          <a:solidFill>
            <a:schemeClr val="bg2"/>
          </a:solid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000" dirty="0"/>
              <a:t>Creating Engaging Virtual Environment</a:t>
            </a:r>
          </a:p>
        </p:txBody>
      </p:sp>
      <p:sp>
        <p:nvSpPr>
          <p:cNvPr id="17" name="Title 46">
            <a:extLst>
              <a:ext uri="{FF2B5EF4-FFF2-40B4-BE49-F238E27FC236}">
                <a16:creationId xmlns:a16="http://schemas.microsoft.com/office/drawing/2014/main" id="{A5DF438A-0177-B0E8-4A9A-4D5BA3EFE872}"/>
              </a:ext>
            </a:extLst>
          </p:cNvPr>
          <p:cNvSpPr txBox="1">
            <a:spLocks/>
          </p:cNvSpPr>
          <p:nvPr/>
        </p:nvSpPr>
        <p:spPr>
          <a:xfrm>
            <a:off x="516589" y="2012733"/>
            <a:ext cx="5307476" cy="341632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285750" indent="-285750">
              <a:spcAft>
                <a:spcPts val="900"/>
              </a:spcAft>
              <a:buFont typeface="Wingdings" panose="05000000000000000000" pitchFamily="2" charset="2"/>
              <a:buChar char="q"/>
            </a:pPr>
            <a:r>
              <a:rPr lang="en-US" sz="1600" b="1" dirty="0"/>
              <a:t>Set expectations upfront </a:t>
            </a:r>
            <a:r>
              <a:rPr lang="en-US" sz="1600" dirty="0">
                <a:latin typeface="+mn-lt"/>
              </a:rPr>
              <a:t>– Provide an overview of the session structure, participation guidelines, and how learners can engage.</a:t>
            </a:r>
          </a:p>
          <a:p>
            <a:pPr marL="285750" indent="-285750">
              <a:spcAft>
                <a:spcPts val="900"/>
              </a:spcAft>
              <a:buFont typeface="Wingdings" panose="05000000000000000000" pitchFamily="2" charset="2"/>
              <a:buChar char="q"/>
            </a:pPr>
            <a:r>
              <a:rPr lang="en-US" sz="1600" dirty="0"/>
              <a:t>Session recording (if applicable): </a:t>
            </a:r>
            <a:r>
              <a:rPr lang="en-US" sz="1600" dirty="0">
                <a:latin typeface="+mn-lt"/>
              </a:rPr>
              <a:t>Confirm whether the session will be recorded and inform participants.</a:t>
            </a:r>
          </a:p>
          <a:p>
            <a:pPr marL="285750" indent="-285750">
              <a:spcAft>
                <a:spcPts val="900"/>
              </a:spcAft>
              <a:buFont typeface="Wingdings" panose="05000000000000000000" pitchFamily="2" charset="2"/>
              <a:buChar char="q"/>
            </a:pPr>
            <a:r>
              <a:rPr lang="en-US" sz="1600" b="1" dirty="0"/>
              <a:t>Encourage video participation </a:t>
            </a:r>
            <a:r>
              <a:rPr lang="en-US" sz="1600" dirty="0">
                <a:latin typeface="+mn-lt"/>
              </a:rPr>
              <a:t>– If possible, ask participants to turn on their cameras to foster a more interactive and connected learning experience.</a:t>
            </a:r>
          </a:p>
          <a:p>
            <a:pPr marL="285750" indent="-285750">
              <a:spcAft>
                <a:spcPts val="900"/>
              </a:spcAft>
              <a:buFont typeface="Wingdings" panose="05000000000000000000" pitchFamily="2" charset="2"/>
              <a:buChar char="q"/>
            </a:pPr>
            <a:r>
              <a:rPr lang="en-US" sz="1600" b="1" dirty="0"/>
              <a:t>Use clear and concise communication – </a:t>
            </a:r>
            <a:r>
              <a:rPr lang="en-US" sz="1600" dirty="0">
                <a:latin typeface="+mn-lt"/>
              </a:rPr>
              <a:t>Speak at a steady pace, pause for questions, and check for understanding frequently</a:t>
            </a:r>
          </a:p>
          <a:p>
            <a:pPr marL="285750" indent="-285750">
              <a:spcAft>
                <a:spcPts val="900"/>
              </a:spcAft>
              <a:buFont typeface="Wingdings" panose="05000000000000000000" pitchFamily="2" charset="2"/>
              <a:buChar char="q"/>
            </a:pPr>
            <a:endParaRPr lang="en-US" sz="1600" b="1" dirty="0">
              <a:latin typeface="+mn-lt"/>
            </a:endParaRPr>
          </a:p>
        </p:txBody>
      </p:sp>
      <p:sp>
        <p:nvSpPr>
          <p:cNvPr id="6" name="Rectangle: Rounded Corners 36">
            <a:extLst>
              <a:ext uri="{FF2B5EF4-FFF2-40B4-BE49-F238E27FC236}">
                <a16:creationId xmlns:a16="http://schemas.microsoft.com/office/drawing/2014/main" id="{39CC5ECF-CDF7-9ECC-CE4C-7AD76AE92009}"/>
              </a:ext>
              <a:ext uri="{C183D7F6-B498-43B3-948B-1728B52AA6E4}">
                <adec:decorative xmlns:adec="http://schemas.microsoft.com/office/drawing/2017/decorative" val="1"/>
              </a:ext>
            </a:extLst>
          </p:cNvPr>
          <p:cNvSpPr>
            <a:spLocks/>
          </p:cNvSpPr>
          <p:nvPr/>
        </p:nvSpPr>
        <p:spPr>
          <a:xfrm rot="16200000">
            <a:off x="8707422" y="-1082905"/>
            <a:ext cx="411261" cy="5518945"/>
          </a:xfrm>
          <a:prstGeom prst="roundRect">
            <a:avLst>
              <a:gd name="adj" fmla="val 2772"/>
            </a:avLst>
          </a:prstGeom>
          <a:solidFill>
            <a:schemeClr val="bg2"/>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cs typeface="Segoe UI" pitchFamily="34" charset="0"/>
            </a:endParaRPr>
          </a:p>
        </p:txBody>
      </p:sp>
      <p:sp>
        <p:nvSpPr>
          <p:cNvPr id="2" name="TextBox 1">
            <a:extLst>
              <a:ext uri="{FF2B5EF4-FFF2-40B4-BE49-F238E27FC236}">
                <a16:creationId xmlns:a16="http://schemas.microsoft.com/office/drawing/2014/main" id="{C4CEE5DC-5A50-1DB4-4EFA-5EB3470B9FC1}"/>
              </a:ext>
            </a:extLst>
          </p:cNvPr>
          <p:cNvSpPr txBox="1"/>
          <p:nvPr/>
        </p:nvSpPr>
        <p:spPr>
          <a:xfrm>
            <a:off x="6154662" y="1505215"/>
            <a:ext cx="4422623" cy="369332"/>
          </a:xfrm>
          <a:prstGeom prst="rect">
            <a:avLst/>
          </a:prstGeom>
          <a:solidFill>
            <a:schemeClr val="bg2"/>
          </a:solidFill>
        </p:spPr>
        <p:txBody>
          <a:bodyPr wrap="square">
            <a:spAutoFit/>
          </a:bodyPr>
          <a:lstStyle/>
          <a:p>
            <a:r>
              <a:rPr lang="en-US" sz="1800" b="1" i="0" dirty="0">
                <a:solidFill>
                  <a:srgbClr val="161616"/>
                </a:solidFill>
                <a:effectLst/>
                <a:latin typeface="+mj-lt"/>
              </a:rPr>
              <a:t>Ways to Engage Participants</a:t>
            </a:r>
          </a:p>
        </p:txBody>
      </p:sp>
      <p:sp>
        <p:nvSpPr>
          <p:cNvPr id="3" name="TextBox 2">
            <a:extLst>
              <a:ext uri="{FF2B5EF4-FFF2-40B4-BE49-F238E27FC236}">
                <a16:creationId xmlns:a16="http://schemas.microsoft.com/office/drawing/2014/main" id="{B29319FF-9918-8FAE-ACAC-F74D8E910130}"/>
              </a:ext>
            </a:extLst>
          </p:cNvPr>
          <p:cNvSpPr txBox="1"/>
          <p:nvPr/>
        </p:nvSpPr>
        <p:spPr>
          <a:xfrm>
            <a:off x="6097013" y="1972957"/>
            <a:ext cx="5578397" cy="3147015"/>
          </a:xfrm>
          <a:prstGeom prst="rect">
            <a:avLst/>
          </a:prstGeom>
          <a:noFill/>
        </p:spPr>
        <p:txBody>
          <a:bodyPr wrap="square">
            <a:spAutoFit/>
          </a:bodyPr>
          <a:lstStyle/>
          <a:p>
            <a:pPr marL="285750" indent="-285750">
              <a:spcAft>
                <a:spcPts val="900"/>
              </a:spcAft>
              <a:buFont typeface="Wingdings" panose="05000000000000000000" pitchFamily="2" charset="2"/>
              <a:buChar char="q"/>
            </a:pPr>
            <a:r>
              <a:rPr lang="en-US" sz="1600" dirty="0">
                <a:latin typeface="+mj-lt"/>
              </a:rPr>
              <a:t>Start with an interactive icebreaker </a:t>
            </a:r>
            <a:r>
              <a:rPr lang="en-US" sz="1600" dirty="0"/>
              <a:t>– Use the chat, polls, or quick word cloud activities to encourage participation</a:t>
            </a:r>
          </a:p>
          <a:p>
            <a:pPr marL="285750" indent="-285750">
              <a:spcAft>
                <a:spcPts val="900"/>
              </a:spcAft>
              <a:buFont typeface="Wingdings" panose="05000000000000000000" pitchFamily="2" charset="2"/>
              <a:buChar char="q"/>
            </a:pPr>
            <a:r>
              <a:rPr lang="en-US" sz="1600" dirty="0">
                <a:latin typeface="+mj-lt"/>
              </a:rPr>
              <a:t>Leverage breakout rooms</a:t>
            </a:r>
            <a:r>
              <a:rPr lang="en-US" sz="1600" dirty="0"/>
              <a:t> – If the platform allows, use small group discussions for deeper engagement and collaboration</a:t>
            </a:r>
          </a:p>
          <a:p>
            <a:pPr marL="285750" indent="-285750">
              <a:spcAft>
                <a:spcPts val="900"/>
              </a:spcAft>
              <a:buFont typeface="Wingdings" panose="05000000000000000000" pitchFamily="2" charset="2"/>
              <a:buChar char="q"/>
            </a:pPr>
            <a:r>
              <a:rPr lang="en-US" sz="1600" dirty="0">
                <a:latin typeface="+mj-lt"/>
              </a:rPr>
              <a:t>Use chat and reactions </a:t>
            </a:r>
            <a:r>
              <a:rPr lang="en-US" sz="1600" dirty="0"/>
              <a:t>– Encourage participants to share insights, ask questions, and react using chat functions and emojis to create an interactive atmosphere</a:t>
            </a:r>
          </a:p>
          <a:p>
            <a:pPr marL="285750" indent="-285750">
              <a:spcAft>
                <a:spcPts val="900"/>
              </a:spcAft>
              <a:buFont typeface="Wingdings" panose="05000000000000000000" pitchFamily="2" charset="2"/>
              <a:buChar char="q"/>
            </a:pPr>
            <a:r>
              <a:rPr lang="en-US" sz="1600" dirty="0">
                <a:latin typeface="+mj-lt"/>
              </a:rPr>
              <a:t>Assign a co-host or moderator </a:t>
            </a:r>
            <a:r>
              <a:rPr lang="en-US" sz="1600" dirty="0"/>
              <a:t>– Have a support person manage the chat, technical issues, or breakout room discussions if needed.</a:t>
            </a:r>
          </a:p>
        </p:txBody>
      </p:sp>
      <p:pic>
        <p:nvPicPr>
          <p:cNvPr id="4" name="Picture 3">
            <a:extLst>
              <a:ext uri="{FF2B5EF4-FFF2-40B4-BE49-F238E27FC236}">
                <a16:creationId xmlns:a16="http://schemas.microsoft.com/office/drawing/2014/main" id="{8B1229B0-A375-48C8-AB3C-0E8E4FCDD06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rot="10800000">
            <a:off x="-1" y="5773479"/>
            <a:ext cx="2499360" cy="1084521"/>
          </a:xfrm>
          <a:prstGeom prst="rect">
            <a:avLst/>
          </a:prstGeom>
        </p:spPr>
      </p:pic>
    </p:spTree>
    <p:extLst>
      <p:ext uri="{BB962C8B-B14F-4D97-AF65-F5344CB8AC3E}">
        <p14:creationId xmlns:p14="http://schemas.microsoft.com/office/powerpoint/2010/main" val="2173776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6AB79-FAD2-18E8-0A02-7961C084FFB4}"/>
            </a:ext>
          </a:extLst>
        </p:cNvPr>
        <p:cNvGrpSpPr/>
        <p:nvPr/>
      </p:nvGrpSpPr>
      <p:grpSpPr>
        <a:xfrm>
          <a:off x="0" y="0"/>
          <a:ext cx="0" cy="0"/>
          <a:chOff x="0" y="0"/>
          <a:chExt cx="0" cy="0"/>
        </a:xfrm>
      </p:grpSpPr>
      <p:sp>
        <p:nvSpPr>
          <p:cNvPr id="14" name="Title 25">
            <a:extLst>
              <a:ext uri="{FF2B5EF4-FFF2-40B4-BE49-F238E27FC236}">
                <a16:creationId xmlns:a16="http://schemas.microsoft.com/office/drawing/2014/main" id="{91FCAA15-F9CA-CCB5-BA67-F91DB3907397}"/>
              </a:ext>
            </a:extLst>
          </p:cNvPr>
          <p:cNvSpPr txBox="1">
            <a:spLocks noGrp="1"/>
          </p:cNvSpPr>
          <p:nvPr>
            <p:ph type="title"/>
          </p:nvPr>
        </p:nvSpPr>
        <p:spPr>
          <a:xfrm>
            <a:off x="423997" y="445533"/>
            <a:ext cx="10730236"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en-US" dirty="0"/>
              <a:t>1: </a:t>
            </a:r>
            <a:r>
              <a:rPr lang="en-US" dirty="0">
                <a:solidFill>
                  <a:schemeClr val="accent1"/>
                </a:solidFill>
              </a:rPr>
              <a:t>Virtual</a:t>
            </a:r>
            <a:r>
              <a:rPr lang="en-US" dirty="0"/>
              <a:t> delivery: best practices (2 of 2)</a:t>
            </a:r>
          </a:p>
        </p:txBody>
      </p:sp>
      <p:sp>
        <p:nvSpPr>
          <p:cNvPr id="5" name="Rectangle: Rounded Corners 36">
            <a:extLst>
              <a:ext uri="{FF2B5EF4-FFF2-40B4-BE49-F238E27FC236}">
                <a16:creationId xmlns:a16="http://schemas.microsoft.com/office/drawing/2014/main" id="{3F3E6FA1-2580-3170-CC03-846446057B16}"/>
              </a:ext>
              <a:ext uri="{C183D7F6-B498-43B3-948B-1728B52AA6E4}">
                <adec:decorative xmlns:adec="http://schemas.microsoft.com/office/drawing/2017/decorative" val="1"/>
              </a:ext>
            </a:extLst>
          </p:cNvPr>
          <p:cNvSpPr>
            <a:spLocks/>
          </p:cNvSpPr>
          <p:nvPr/>
        </p:nvSpPr>
        <p:spPr>
          <a:xfrm rot="16200000">
            <a:off x="2917063" y="-1027754"/>
            <a:ext cx="411261" cy="5408646"/>
          </a:xfrm>
          <a:prstGeom prst="roundRect">
            <a:avLst>
              <a:gd name="adj" fmla="val 2772"/>
            </a:avLst>
          </a:prstGeom>
          <a:solidFill>
            <a:schemeClr val="bg2"/>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cs typeface="Segoe UI" pitchFamily="34" charset="0"/>
            </a:endParaRPr>
          </a:p>
        </p:txBody>
      </p:sp>
      <p:sp>
        <p:nvSpPr>
          <p:cNvPr id="19" name="Title 46">
            <a:extLst>
              <a:ext uri="{FF2B5EF4-FFF2-40B4-BE49-F238E27FC236}">
                <a16:creationId xmlns:a16="http://schemas.microsoft.com/office/drawing/2014/main" id="{F0EA5B85-A25A-34FE-66E7-ED36657715F1}"/>
              </a:ext>
            </a:extLst>
          </p:cNvPr>
          <p:cNvSpPr txBox="1">
            <a:spLocks/>
          </p:cNvSpPr>
          <p:nvPr/>
        </p:nvSpPr>
        <p:spPr>
          <a:xfrm>
            <a:off x="516591" y="1535993"/>
            <a:ext cx="4429126" cy="307777"/>
          </a:xfrm>
          <a:prstGeom prst="rect">
            <a:avLst/>
          </a:prstGeom>
          <a:solidFill>
            <a:schemeClr val="bg2"/>
          </a:solid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000" dirty="0"/>
              <a:t>Using Technology Effectively</a:t>
            </a:r>
          </a:p>
        </p:txBody>
      </p:sp>
      <p:sp>
        <p:nvSpPr>
          <p:cNvPr id="17" name="Title 46">
            <a:extLst>
              <a:ext uri="{FF2B5EF4-FFF2-40B4-BE49-F238E27FC236}">
                <a16:creationId xmlns:a16="http://schemas.microsoft.com/office/drawing/2014/main" id="{3A868AD0-B173-5B49-E87C-50575576E396}"/>
              </a:ext>
            </a:extLst>
          </p:cNvPr>
          <p:cNvSpPr txBox="1">
            <a:spLocks/>
          </p:cNvSpPr>
          <p:nvPr/>
        </p:nvSpPr>
        <p:spPr>
          <a:xfrm>
            <a:off x="516589" y="2012733"/>
            <a:ext cx="5307476" cy="220060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285750" indent="-285750">
              <a:spcAft>
                <a:spcPts val="900"/>
              </a:spcAft>
              <a:buFont typeface="Wingdings" panose="05000000000000000000" pitchFamily="2" charset="2"/>
              <a:buChar char="q"/>
            </a:pPr>
            <a:r>
              <a:rPr lang="en-US" sz="1600" b="1" dirty="0"/>
              <a:t>If available, integrate interactive tools </a:t>
            </a:r>
            <a:r>
              <a:rPr lang="en-US" sz="1600" dirty="0">
                <a:latin typeface="+mn-lt"/>
              </a:rPr>
              <a:t>– Use features like live polls, whiteboards, or quizzes to keep participants engaged and gather real-time feedback</a:t>
            </a:r>
          </a:p>
          <a:p>
            <a:pPr marL="285750" indent="-285750">
              <a:spcAft>
                <a:spcPts val="900"/>
              </a:spcAft>
              <a:buFont typeface="Wingdings" panose="05000000000000000000" pitchFamily="2" charset="2"/>
              <a:buChar char="q"/>
            </a:pPr>
            <a:r>
              <a:rPr lang="en-US" sz="1600" b="1" dirty="0"/>
              <a:t>Share your screen strategically </a:t>
            </a:r>
            <a:r>
              <a:rPr lang="en-US" sz="1600" dirty="0">
                <a:latin typeface="+mn-lt"/>
              </a:rPr>
              <a:t>– Minimize long slideshows; instead, switch between visuals, live demos, and discussions</a:t>
            </a:r>
          </a:p>
          <a:p>
            <a:pPr marL="285750" indent="-285750">
              <a:spcAft>
                <a:spcPts val="900"/>
              </a:spcAft>
              <a:buFont typeface="Wingdings" panose="05000000000000000000" pitchFamily="2" charset="2"/>
              <a:buChar char="q"/>
            </a:pPr>
            <a:r>
              <a:rPr lang="en-US" sz="1600" b="1" dirty="0"/>
              <a:t>Optimize for accessibility </a:t>
            </a:r>
            <a:r>
              <a:rPr lang="en-US" sz="1600" dirty="0">
                <a:latin typeface="+mn-lt"/>
              </a:rPr>
              <a:t>– Enable captions if possible and ensure instructions are clear for participants using different devices.</a:t>
            </a:r>
          </a:p>
        </p:txBody>
      </p:sp>
      <p:sp>
        <p:nvSpPr>
          <p:cNvPr id="6" name="Rectangle: Rounded Corners 36">
            <a:extLst>
              <a:ext uri="{FF2B5EF4-FFF2-40B4-BE49-F238E27FC236}">
                <a16:creationId xmlns:a16="http://schemas.microsoft.com/office/drawing/2014/main" id="{84BD1754-74D0-3083-12EA-D9F9E83BEBE6}"/>
              </a:ext>
              <a:ext uri="{C183D7F6-B498-43B3-948B-1728B52AA6E4}">
                <adec:decorative xmlns:adec="http://schemas.microsoft.com/office/drawing/2017/decorative" val="1"/>
              </a:ext>
            </a:extLst>
          </p:cNvPr>
          <p:cNvSpPr>
            <a:spLocks/>
          </p:cNvSpPr>
          <p:nvPr/>
        </p:nvSpPr>
        <p:spPr>
          <a:xfrm rot="16200000">
            <a:off x="8707422" y="-1082905"/>
            <a:ext cx="411261" cy="5518945"/>
          </a:xfrm>
          <a:prstGeom prst="roundRect">
            <a:avLst>
              <a:gd name="adj" fmla="val 2772"/>
            </a:avLst>
          </a:prstGeom>
          <a:solidFill>
            <a:schemeClr val="bg2"/>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cs typeface="Segoe UI" pitchFamily="34" charset="0"/>
            </a:endParaRPr>
          </a:p>
        </p:txBody>
      </p:sp>
      <p:sp>
        <p:nvSpPr>
          <p:cNvPr id="2" name="TextBox 1">
            <a:extLst>
              <a:ext uri="{FF2B5EF4-FFF2-40B4-BE49-F238E27FC236}">
                <a16:creationId xmlns:a16="http://schemas.microsoft.com/office/drawing/2014/main" id="{ACFFEB2C-C1AA-9509-7700-9B68C7D2F5E5}"/>
              </a:ext>
            </a:extLst>
          </p:cNvPr>
          <p:cNvSpPr txBox="1"/>
          <p:nvPr/>
        </p:nvSpPr>
        <p:spPr>
          <a:xfrm>
            <a:off x="6154662" y="1505215"/>
            <a:ext cx="4422623" cy="369332"/>
          </a:xfrm>
          <a:prstGeom prst="rect">
            <a:avLst/>
          </a:prstGeom>
          <a:solidFill>
            <a:schemeClr val="bg2"/>
          </a:solidFill>
        </p:spPr>
        <p:txBody>
          <a:bodyPr wrap="square">
            <a:spAutoFit/>
          </a:bodyPr>
          <a:lstStyle/>
          <a:p>
            <a:r>
              <a:rPr lang="en-US" sz="1800" b="1" i="0" dirty="0">
                <a:solidFill>
                  <a:srgbClr val="161616"/>
                </a:solidFill>
                <a:effectLst/>
                <a:latin typeface="+mj-lt"/>
              </a:rPr>
              <a:t>Ensuring a Smooth Virtual Experience</a:t>
            </a:r>
          </a:p>
        </p:txBody>
      </p:sp>
      <p:sp>
        <p:nvSpPr>
          <p:cNvPr id="3" name="TextBox 2">
            <a:extLst>
              <a:ext uri="{FF2B5EF4-FFF2-40B4-BE49-F238E27FC236}">
                <a16:creationId xmlns:a16="http://schemas.microsoft.com/office/drawing/2014/main" id="{8EC1BEDF-9050-D36E-ADB4-6A02ECF8CC12}"/>
              </a:ext>
            </a:extLst>
          </p:cNvPr>
          <p:cNvSpPr txBox="1"/>
          <p:nvPr/>
        </p:nvSpPr>
        <p:spPr>
          <a:xfrm>
            <a:off x="6097013" y="1972957"/>
            <a:ext cx="5578397" cy="3147015"/>
          </a:xfrm>
          <a:prstGeom prst="rect">
            <a:avLst/>
          </a:prstGeom>
          <a:noFill/>
        </p:spPr>
        <p:txBody>
          <a:bodyPr wrap="square">
            <a:spAutoFit/>
          </a:bodyPr>
          <a:lstStyle/>
          <a:p>
            <a:pPr marL="285750" indent="-285750">
              <a:spcAft>
                <a:spcPts val="900"/>
              </a:spcAft>
              <a:buFont typeface="Wingdings" panose="05000000000000000000" pitchFamily="2" charset="2"/>
              <a:buChar char="q"/>
            </a:pPr>
            <a:r>
              <a:rPr lang="en-US" sz="1600" dirty="0">
                <a:latin typeface="+mj-lt"/>
              </a:rPr>
              <a:t>Test your tech beforehand </a:t>
            </a:r>
            <a:r>
              <a:rPr lang="en-US" sz="1600" dirty="0"/>
              <a:t>– Check your microphone, camera, screen-sharing capabilities, and any interactive tools you'll be using</a:t>
            </a:r>
          </a:p>
          <a:p>
            <a:pPr marL="285750" indent="-285750">
              <a:spcAft>
                <a:spcPts val="900"/>
              </a:spcAft>
              <a:buFont typeface="Wingdings" panose="05000000000000000000" pitchFamily="2" charset="2"/>
              <a:buChar char="q"/>
            </a:pPr>
            <a:r>
              <a:rPr lang="en-US" sz="1600" dirty="0">
                <a:latin typeface="+mj-lt"/>
              </a:rPr>
              <a:t>Have a backup plan </a:t>
            </a:r>
            <a:r>
              <a:rPr lang="en-US" sz="1600" dirty="0"/>
              <a:t>– Be prepared with alternative ways to deliver content in case of technical difficulties</a:t>
            </a:r>
          </a:p>
          <a:p>
            <a:pPr marL="285750" indent="-285750">
              <a:spcAft>
                <a:spcPts val="900"/>
              </a:spcAft>
              <a:buFont typeface="Wingdings" panose="05000000000000000000" pitchFamily="2" charset="2"/>
              <a:buChar char="q"/>
            </a:pPr>
            <a:r>
              <a:rPr lang="en-US" sz="1600" dirty="0">
                <a:latin typeface="+mj-lt"/>
              </a:rPr>
              <a:t>Build in moments for reflection and Q&amp;A </a:t>
            </a:r>
            <a:r>
              <a:rPr lang="en-US" sz="1600" dirty="0"/>
              <a:t>– Allow time for participants to process information, ask questions, and apply what they’ve learned.</a:t>
            </a:r>
          </a:p>
          <a:p>
            <a:pPr marL="285750" indent="-285750">
              <a:spcAft>
                <a:spcPts val="900"/>
              </a:spcAft>
              <a:buFont typeface="Wingdings" panose="05000000000000000000" pitchFamily="2" charset="2"/>
              <a:buChar char="q"/>
            </a:pPr>
            <a:r>
              <a:rPr lang="en-US" sz="1600" b="1" dirty="0">
                <a:latin typeface="+mj-lt"/>
              </a:rPr>
              <a:t>Follow-up resources:</a:t>
            </a:r>
            <a:r>
              <a:rPr lang="en-US" sz="1600" dirty="0">
                <a:latin typeface="+mj-lt"/>
              </a:rPr>
              <a:t> </a:t>
            </a:r>
            <a:r>
              <a:rPr lang="en-US" sz="1600" dirty="0"/>
              <a:t>Provide a summary of key takeaways, links to additional resources, or next steps after the session.</a:t>
            </a:r>
          </a:p>
        </p:txBody>
      </p:sp>
      <p:pic>
        <p:nvPicPr>
          <p:cNvPr id="10" name="Picture 9">
            <a:extLst>
              <a:ext uri="{FF2B5EF4-FFF2-40B4-BE49-F238E27FC236}">
                <a16:creationId xmlns:a16="http://schemas.microsoft.com/office/drawing/2014/main" id="{12C97751-4028-F6A7-B0CD-437B8EBFFC7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rot="10800000">
            <a:off x="-1" y="5773479"/>
            <a:ext cx="2499360" cy="1084521"/>
          </a:xfrm>
          <a:prstGeom prst="rect">
            <a:avLst/>
          </a:prstGeom>
        </p:spPr>
      </p:pic>
    </p:spTree>
    <p:extLst>
      <p:ext uri="{BB962C8B-B14F-4D97-AF65-F5344CB8AC3E}">
        <p14:creationId xmlns:p14="http://schemas.microsoft.com/office/powerpoint/2010/main" val="324234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9FAE12-69CC-1C3D-0F78-0FE25DEFF9CE}"/>
            </a:ext>
          </a:extLst>
        </p:cNvPr>
        <p:cNvGrpSpPr/>
        <p:nvPr/>
      </p:nvGrpSpPr>
      <p:grpSpPr>
        <a:xfrm>
          <a:off x="0" y="0"/>
          <a:ext cx="0" cy="0"/>
          <a:chOff x="0" y="0"/>
          <a:chExt cx="0" cy="0"/>
        </a:xfrm>
      </p:grpSpPr>
      <p:sp>
        <p:nvSpPr>
          <p:cNvPr id="14" name="Title 25">
            <a:extLst>
              <a:ext uri="{FF2B5EF4-FFF2-40B4-BE49-F238E27FC236}">
                <a16:creationId xmlns:a16="http://schemas.microsoft.com/office/drawing/2014/main" id="{03800BBF-4877-A747-7EB7-F045D162D98A}"/>
              </a:ext>
            </a:extLst>
          </p:cNvPr>
          <p:cNvSpPr txBox="1">
            <a:spLocks noGrp="1"/>
          </p:cNvSpPr>
          <p:nvPr>
            <p:ph type="title"/>
          </p:nvPr>
        </p:nvSpPr>
        <p:spPr>
          <a:xfrm>
            <a:off x="423997" y="445533"/>
            <a:ext cx="10730236"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en-US" dirty="0"/>
              <a:t>2: </a:t>
            </a:r>
            <a:r>
              <a:rPr lang="en-US" dirty="0">
                <a:solidFill>
                  <a:schemeClr val="accent2"/>
                </a:solidFill>
              </a:rPr>
              <a:t>In-person</a:t>
            </a:r>
            <a:r>
              <a:rPr lang="en-US" dirty="0"/>
              <a:t> delivery: best practices (1/2)</a:t>
            </a:r>
          </a:p>
        </p:txBody>
      </p:sp>
      <p:pic>
        <p:nvPicPr>
          <p:cNvPr id="26" name="Picture 25">
            <a:extLst>
              <a:ext uri="{FF2B5EF4-FFF2-40B4-BE49-F238E27FC236}">
                <a16:creationId xmlns:a16="http://schemas.microsoft.com/office/drawing/2014/main" id="{041E6165-B648-7539-CBC7-54A6B0B9F773}"/>
              </a:ext>
              <a:ext uri="{C183D7F6-B498-43B3-948B-1728B52AA6E4}">
                <adec:decorative xmlns:adec="http://schemas.microsoft.com/office/drawing/2017/decorative" val="1"/>
              </a:ext>
            </a:extLst>
          </p:cNvPr>
          <p:cNvPicPr>
            <a:picLocks noChangeAspect="1"/>
          </p:cNvPicPr>
          <p:nvPr/>
        </p:nvPicPr>
        <p:blipFill>
          <a:blip r:embed="rId3"/>
          <a:srcRect r="35897"/>
          <a:stretch/>
        </p:blipFill>
        <p:spPr>
          <a:xfrm rot="16200000">
            <a:off x="10112531" y="-574255"/>
            <a:ext cx="1505214" cy="2653726"/>
          </a:xfrm>
          <a:prstGeom prst="rect">
            <a:avLst/>
          </a:prstGeom>
        </p:spPr>
      </p:pic>
      <p:sp>
        <p:nvSpPr>
          <p:cNvPr id="5" name="Rectangle: Rounded Corners 36">
            <a:extLst>
              <a:ext uri="{FF2B5EF4-FFF2-40B4-BE49-F238E27FC236}">
                <a16:creationId xmlns:a16="http://schemas.microsoft.com/office/drawing/2014/main" id="{264D55EB-F66C-8999-7AB5-3534DA0F41AC}"/>
              </a:ext>
              <a:ext uri="{C183D7F6-B498-43B3-948B-1728B52AA6E4}">
                <adec:decorative xmlns:adec="http://schemas.microsoft.com/office/drawing/2017/decorative" val="1"/>
              </a:ext>
            </a:extLst>
          </p:cNvPr>
          <p:cNvSpPr>
            <a:spLocks/>
          </p:cNvSpPr>
          <p:nvPr/>
        </p:nvSpPr>
        <p:spPr>
          <a:xfrm rot="16200000">
            <a:off x="2917063" y="-1230950"/>
            <a:ext cx="411261" cy="5408646"/>
          </a:xfrm>
          <a:prstGeom prst="roundRect">
            <a:avLst>
              <a:gd name="adj" fmla="val 2772"/>
            </a:avLst>
          </a:prstGeom>
          <a:solidFill>
            <a:schemeClr val="bg2"/>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cs typeface="Segoe UI" pitchFamily="34" charset="0"/>
            </a:endParaRPr>
          </a:p>
        </p:txBody>
      </p:sp>
      <p:sp>
        <p:nvSpPr>
          <p:cNvPr id="19" name="Title 46">
            <a:extLst>
              <a:ext uri="{FF2B5EF4-FFF2-40B4-BE49-F238E27FC236}">
                <a16:creationId xmlns:a16="http://schemas.microsoft.com/office/drawing/2014/main" id="{BDD76E89-CECF-E225-3C2A-C36BABFCAA60}"/>
              </a:ext>
            </a:extLst>
          </p:cNvPr>
          <p:cNvSpPr txBox="1">
            <a:spLocks/>
          </p:cNvSpPr>
          <p:nvPr/>
        </p:nvSpPr>
        <p:spPr>
          <a:xfrm>
            <a:off x="516591" y="1332797"/>
            <a:ext cx="4429126" cy="307777"/>
          </a:xfrm>
          <a:prstGeom prst="rect">
            <a:avLst/>
          </a:prstGeom>
          <a:solidFill>
            <a:schemeClr val="bg2"/>
          </a:solid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000" dirty="0"/>
              <a:t>Ideal Logistical Requirements</a:t>
            </a:r>
          </a:p>
        </p:txBody>
      </p:sp>
      <p:sp>
        <p:nvSpPr>
          <p:cNvPr id="17" name="Title 46">
            <a:extLst>
              <a:ext uri="{FF2B5EF4-FFF2-40B4-BE49-F238E27FC236}">
                <a16:creationId xmlns:a16="http://schemas.microsoft.com/office/drawing/2014/main" id="{B73713D5-9E11-AD0D-DFFD-ECEF80869A15}"/>
              </a:ext>
            </a:extLst>
          </p:cNvPr>
          <p:cNvSpPr txBox="1">
            <a:spLocks/>
          </p:cNvSpPr>
          <p:nvPr/>
        </p:nvSpPr>
        <p:spPr>
          <a:xfrm>
            <a:off x="516589" y="1767005"/>
            <a:ext cx="5307476" cy="510909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285750" indent="-285750">
              <a:spcAft>
                <a:spcPts val="900"/>
              </a:spcAft>
              <a:buFont typeface="Wingdings" panose="05000000000000000000" pitchFamily="2" charset="2"/>
              <a:buChar char="q"/>
            </a:pPr>
            <a:r>
              <a:rPr lang="en-US" sz="1600" b="1" dirty="0"/>
              <a:t>Classroom Settings</a:t>
            </a:r>
          </a:p>
          <a:p>
            <a:pPr marL="574675" indent="-285750">
              <a:spcAft>
                <a:spcPts val="900"/>
              </a:spcAft>
              <a:buFont typeface="Wingdings" panose="05000000000000000000" pitchFamily="2" charset="2"/>
              <a:buChar char="q"/>
            </a:pPr>
            <a:r>
              <a:rPr lang="en-US" sz="1600" dirty="0">
                <a:latin typeface="+mn-lt"/>
              </a:rPr>
              <a:t>Ensure tables are arranged to facilitate interaction, such as in a U-shape tables or team tables.</a:t>
            </a:r>
          </a:p>
          <a:p>
            <a:pPr marL="574675" indent="-285750">
              <a:spcAft>
                <a:spcPts val="900"/>
              </a:spcAft>
              <a:buFont typeface="Wingdings" panose="05000000000000000000" pitchFamily="2" charset="2"/>
              <a:buChar char="q"/>
            </a:pPr>
            <a:r>
              <a:rPr lang="en-US" sz="1600" dirty="0">
                <a:latin typeface="+mn-lt"/>
              </a:rPr>
              <a:t>Provide necessary materials like notepads, pens, and any specific tools required for the session.</a:t>
            </a:r>
          </a:p>
          <a:p>
            <a:pPr marL="574675" indent="-285750">
              <a:spcAft>
                <a:spcPts val="900"/>
              </a:spcAft>
              <a:buFont typeface="Wingdings" panose="05000000000000000000" pitchFamily="2" charset="2"/>
              <a:buChar char="q"/>
            </a:pPr>
            <a:r>
              <a:rPr lang="en-US" sz="1600" dirty="0">
                <a:latin typeface="+mn-lt"/>
              </a:rPr>
              <a:t>Ensure comfortable seating and adequate space for each participant.</a:t>
            </a:r>
          </a:p>
          <a:p>
            <a:pPr marL="285750" indent="-285750">
              <a:spcAft>
                <a:spcPts val="900"/>
              </a:spcAft>
              <a:buFont typeface="Wingdings" panose="05000000000000000000" pitchFamily="2" charset="2"/>
              <a:buChar char="q"/>
            </a:pPr>
            <a:r>
              <a:rPr lang="en-US" sz="1600" b="1" dirty="0"/>
              <a:t>Instructor-to-Participant Ratio</a:t>
            </a:r>
          </a:p>
          <a:p>
            <a:pPr marL="574675" indent="-285750">
              <a:spcAft>
                <a:spcPts val="900"/>
              </a:spcAft>
              <a:buFont typeface="Wingdings" panose="05000000000000000000" pitchFamily="2" charset="2"/>
              <a:buChar char="q"/>
            </a:pPr>
            <a:r>
              <a:rPr lang="en-US" sz="1600" dirty="0">
                <a:latin typeface="+mn-lt"/>
              </a:rPr>
              <a:t>Aim for a ratio of 1 instructor to every 10-15 participants to ensure effective engagement and personalized attention.</a:t>
            </a:r>
          </a:p>
          <a:p>
            <a:pPr marL="574675" indent="-285750">
              <a:spcAft>
                <a:spcPts val="900"/>
              </a:spcAft>
              <a:buFont typeface="Wingdings" panose="05000000000000000000" pitchFamily="2" charset="2"/>
              <a:buChar char="q"/>
            </a:pPr>
            <a:r>
              <a:rPr lang="en-US" sz="1600" dirty="0">
                <a:latin typeface="+mn-lt"/>
              </a:rPr>
              <a:t>For larger cohorts, consider a team-based setup with designated team leaders to help facilitate discussions and maintain engagement</a:t>
            </a:r>
          </a:p>
          <a:p>
            <a:pPr marL="574675" indent="-285750">
              <a:spcAft>
                <a:spcPts val="900"/>
              </a:spcAft>
              <a:buFont typeface="Wingdings" panose="05000000000000000000" pitchFamily="2" charset="2"/>
              <a:buChar char="q"/>
            </a:pPr>
            <a:r>
              <a:rPr lang="en-US" sz="1600" dirty="0">
                <a:latin typeface="+mn-lt"/>
              </a:rPr>
              <a:t>Consider having additional support staff or assistants to help with logistics and participant queries.</a:t>
            </a:r>
          </a:p>
          <a:p>
            <a:pPr marL="285750" indent="-285750">
              <a:spcAft>
                <a:spcPts val="900"/>
              </a:spcAft>
              <a:buFont typeface="Wingdings" panose="05000000000000000000" pitchFamily="2" charset="2"/>
              <a:buChar char="q"/>
            </a:pPr>
            <a:endParaRPr lang="en-US" sz="1600" b="1" dirty="0">
              <a:latin typeface="+mn-lt"/>
            </a:endParaRPr>
          </a:p>
        </p:txBody>
      </p:sp>
      <p:sp>
        <p:nvSpPr>
          <p:cNvPr id="6" name="Rectangle: Rounded Corners 36">
            <a:extLst>
              <a:ext uri="{FF2B5EF4-FFF2-40B4-BE49-F238E27FC236}">
                <a16:creationId xmlns:a16="http://schemas.microsoft.com/office/drawing/2014/main" id="{E9B0ED29-F019-13B3-1E07-64B4257331F0}"/>
              </a:ext>
              <a:ext uri="{C183D7F6-B498-43B3-948B-1728B52AA6E4}">
                <adec:decorative xmlns:adec="http://schemas.microsoft.com/office/drawing/2017/decorative" val="1"/>
              </a:ext>
            </a:extLst>
          </p:cNvPr>
          <p:cNvSpPr>
            <a:spLocks/>
          </p:cNvSpPr>
          <p:nvPr/>
        </p:nvSpPr>
        <p:spPr>
          <a:xfrm rot="16200000">
            <a:off x="8707422" y="-1286100"/>
            <a:ext cx="411261" cy="5518945"/>
          </a:xfrm>
          <a:prstGeom prst="roundRect">
            <a:avLst>
              <a:gd name="adj" fmla="val 2772"/>
            </a:avLst>
          </a:prstGeom>
          <a:solidFill>
            <a:schemeClr val="bg2"/>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cs typeface="Segoe UI" pitchFamily="34" charset="0"/>
            </a:endParaRPr>
          </a:p>
        </p:txBody>
      </p:sp>
      <p:sp>
        <p:nvSpPr>
          <p:cNvPr id="2" name="TextBox 1">
            <a:extLst>
              <a:ext uri="{FF2B5EF4-FFF2-40B4-BE49-F238E27FC236}">
                <a16:creationId xmlns:a16="http://schemas.microsoft.com/office/drawing/2014/main" id="{0D4EE1B6-4A52-549D-DA7B-F8D8996DCE41}"/>
              </a:ext>
            </a:extLst>
          </p:cNvPr>
          <p:cNvSpPr txBox="1"/>
          <p:nvPr/>
        </p:nvSpPr>
        <p:spPr>
          <a:xfrm>
            <a:off x="6150628" y="1302020"/>
            <a:ext cx="4422623" cy="369332"/>
          </a:xfrm>
          <a:prstGeom prst="rect">
            <a:avLst/>
          </a:prstGeom>
          <a:solidFill>
            <a:schemeClr val="bg2"/>
          </a:solidFill>
        </p:spPr>
        <p:txBody>
          <a:bodyPr wrap="square">
            <a:spAutoFit/>
          </a:bodyPr>
          <a:lstStyle/>
          <a:p>
            <a:r>
              <a:rPr lang="en-US" sz="1800" b="1" i="0" dirty="0">
                <a:solidFill>
                  <a:srgbClr val="161616"/>
                </a:solidFill>
                <a:effectLst/>
                <a:latin typeface="+mj-lt"/>
              </a:rPr>
              <a:t>Ways to Engage Participants</a:t>
            </a:r>
          </a:p>
        </p:txBody>
      </p:sp>
      <p:sp>
        <p:nvSpPr>
          <p:cNvPr id="3" name="TextBox 2">
            <a:extLst>
              <a:ext uri="{FF2B5EF4-FFF2-40B4-BE49-F238E27FC236}">
                <a16:creationId xmlns:a16="http://schemas.microsoft.com/office/drawing/2014/main" id="{CFCF7F5C-8E26-65AE-6986-50E9D4BFD35B}"/>
              </a:ext>
            </a:extLst>
          </p:cNvPr>
          <p:cNvSpPr txBox="1"/>
          <p:nvPr/>
        </p:nvSpPr>
        <p:spPr>
          <a:xfrm>
            <a:off x="6097013" y="1769761"/>
            <a:ext cx="5578397" cy="4478149"/>
          </a:xfrm>
          <a:prstGeom prst="rect">
            <a:avLst/>
          </a:prstGeom>
          <a:noFill/>
        </p:spPr>
        <p:txBody>
          <a:bodyPr wrap="square">
            <a:spAutoFit/>
          </a:bodyPr>
          <a:lstStyle/>
          <a:p>
            <a:pPr marL="285750" indent="-285750">
              <a:spcAft>
                <a:spcPts val="900"/>
              </a:spcAft>
              <a:buFont typeface="Wingdings" panose="05000000000000000000" pitchFamily="2" charset="2"/>
              <a:buChar char="q"/>
            </a:pPr>
            <a:r>
              <a:rPr lang="en-US" sz="1600" dirty="0">
                <a:latin typeface="+mj-lt"/>
              </a:rPr>
              <a:t>Interactive Activities</a:t>
            </a:r>
          </a:p>
          <a:p>
            <a:pPr marL="574675" indent="-285750">
              <a:spcAft>
                <a:spcPts val="900"/>
              </a:spcAft>
              <a:buFont typeface="Wingdings" panose="05000000000000000000" pitchFamily="2" charset="2"/>
              <a:buChar char="q"/>
            </a:pPr>
            <a:r>
              <a:rPr lang="en-US" sz="1600" dirty="0">
                <a:latin typeface="+mn-lt"/>
              </a:rPr>
              <a:t>Consider sharing your own stories and examples to create a safe space for open dialogue.</a:t>
            </a:r>
          </a:p>
          <a:p>
            <a:pPr marL="574675" indent="-285750">
              <a:spcAft>
                <a:spcPts val="900"/>
              </a:spcAft>
              <a:buFont typeface="Wingdings" panose="05000000000000000000" pitchFamily="2" charset="2"/>
              <a:buChar char="q"/>
            </a:pPr>
            <a:r>
              <a:rPr lang="en-US" sz="1600" dirty="0">
                <a:latin typeface="+mn-lt"/>
              </a:rPr>
              <a:t>Use icebreaker activities to build rapport and ease participants into the session.</a:t>
            </a:r>
          </a:p>
          <a:p>
            <a:pPr marL="574675" indent="-285750">
              <a:spcAft>
                <a:spcPts val="900"/>
              </a:spcAft>
              <a:buFont typeface="Wingdings" panose="05000000000000000000" pitchFamily="2" charset="2"/>
              <a:buChar char="q"/>
            </a:pPr>
            <a:r>
              <a:rPr lang="en-US" sz="1600" dirty="0">
                <a:latin typeface="+mn-lt"/>
              </a:rPr>
              <a:t>Incorporate group discussions</a:t>
            </a:r>
            <a:r>
              <a:rPr lang="en-US" sz="1600" dirty="0"/>
              <a:t> and collaborative exercises</a:t>
            </a:r>
            <a:r>
              <a:rPr lang="en-US" sz="1600" dirty="0">
                <a:latin typeface="+mn-lt"/>
              </a:rPr>
              <a:t> to encourage active participation.</a:t>
            </a:r>
          </a:p>
          <a:p>
            <a:pPr marL="285750" indent="-285750">
              <a:spcAft>
                <a:spcPts val="900"/>
              </a:spcAft>
              <a:buFont typeface="Wingdings" panose="05000000000000000000" pitchFamily="2" charset="2"/>
              <a:buChar char="q"/>
            </a:pPr>
            <a:r>
              <a:rPr lang="en-US" sz="1600" b="1" dirty="0">
                <a:latin typeface="+mj-lt"/>
              </a:rPr>
              <a:t>Use of Technology</a:t>
            </a:r>
          </a:p>
          <a:p>
            <a:pPr marL="574675" indent="-285750">
              <a:spcAft>
                <a:spcPts val="900"/>
              </a:spcAft>
              <a:buFont typeface="Wingdings" panose="05000000000000000000" pitchFamily="2" charset="2"/>
              <a:buChar char="q"/>
            </a:pPr>
            <a:r>
              <a:rPr lang="en-US" sz="1600" dirty="0">
                <a:latin typeface="+mn-lt"/>
              </a:rPr>
              <a:t>If available, use interactive tools like polls and quizzes to engage participants and gather instant feedback (e.g., feelings about AI, identifying time-consuming tasks AI could help with).</a:t>
            </a:r>
          </a:p>
          <a:p>
            <a:pPr marL="574675" indent="-285750">
              <a:spcAft>
                <a:spcPts val="900"/>
              </a:spcAft>
              <a:buFont typeface="Wingdings" panose="05000000000000000000" pitchFamily="2" charset="2"/>
              <a:buChar char="q"/>
            </a:pPr>
            <a:r>
              <a:rPr lang="en-US" sz="1600" dirty="0"/>
              <a:t>When using AI to create or tailor content, verify and refine outputs to ensure clarity, fairness, and alignment with session goals.</a:t>
            </a:r>
            <a:endParaRPr lang="en-US" sz="1600" dirty="0">
              <a:latin typeface="+mn-lt"/>
            </a:endParaRPr>
          </a:p>
        </p:txBody>
      </p:sp>
      <p:pic>
        <p:nvPicPr>
          <p:cNvPr id="36" name="Picture 35">
            <a:extLst>
              <a:ext uri="{FF2B5EF4-FFF2-40B4-BE49-F238E27FC236}">
                <a16:creationId xmlns:a16="http://schemas.microsoft.com/office/drawing/2014/main" id="{7AEC0CE2-DF22-56F9-A3B2-1D7B09505411}"/>
              </a:ext>
              <a:ext uri="{C183D7F6-B498-43B3-948B-1728B52AA6E4}">
                <adec:decorative xmlns:adec="http://schemas.microsoft.com/office/drawing/2017/decorative" val="1"/>
              </a:ext>
            </a:extLst>
          </p:cNvPr>
          <p:cNvPicPr>
            <a:picLocks noChangeAspect="1"/>
          </p:cNvPicPr>
          <p:nvPr/>
        </p:nvPicPr>
        <p:blipFill>
          <a:blip r:embed="rId4"/>
          <a:srcRect r="49252"/>
          <a:stretch/>
        </p:blipFill>
        <p:spPr>
          <a:xfrm rot="5400000">
            <a:off x="11095865" y="5842804"/>
            <a:ext cx="1082829" cy="966093"/>
          </a:xfrm>
          <a:prstGeom prst="rect">
            <a:avLst/>
          </a:prstGeom>
        </p:spPr>
      </p:pic>
    </p:spTree>
    <p:extLst>
      <p:ext uri="{BB962C8B-B14F-4D97-AF65-F5344CB8AC3E}">
        <p14:creationId xmlns:p14="http://schemas.microsoft.com/office/powerpoint/2010/main" val="51693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9D969-B826-CEAB-298C-314E464DDF76}"/>
            </a:ext>
          </a:extLst>
        </p:cNvPr>
        <p:cNvGrpSpPr/>
        <p:nvPr/>
      </p:nvGrpSpPr>
      <p:grpSpPr>
        <a:xfrm>
          <a:off x="0" y="0"/>
          <a:ext cx="0" cy="0"/>
          <a:chOff x="0" y="0"/>
          <a:chExt cx="0" cy="0"/>
        </a:xfrm>
      </p:grpSpPr>
      <p:sp>
        <p:nvSpPr>
          <p:cNvPr id="5" name="Rectangle: Rounded Corners 36">
            <a:extLst>
              <a:ext uri="{FF2B5EF4-FFF2-40B4-BE49-F238E27FC236}">
                <a16:creationId xmlns:a16="http://schemas.microsoft.com/office/drawing/2014/main" id="{FBD976A7-6653-64A6-EDAA-7BE7559FD7B3}"/>
              </a:ext>
              <a:ext uri="{C183D7F6-B498-43B3-948B-1728B52AA6E4}">
                <adec:decorative xmlns:adec="http://schemas.microsoft.com/office/drawing/2017/decorative" val="1"/>
              </a:ext>
            </a:extLst>
          </p:cNvPr>
          <p:cNvSpPr>
            <a:spLocks/>
          </p:cNvSpPr>
          <p:nvPr/>
        </p:nvSpPr>
        <p:spPr>
          <a:xfrm rot="16200000">
            <a:off x="2838195" y="-963875"/>
            <a:ext cx="411261" cy="5250910"/>
          </a:xfrm>
          <a:prstGeom prst="roundRect">
            <a:avLst>
              <a:gd name="adj" fmla="val 2772"/>
            </a:avLst>
          </a:prstGeom>
          <a:solidFill>
            <a:schemeClr val="bg2"/>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cs typeface="Segoe UI" pitchFamily="34" charset="0"/>
            </a:endParaRPr>
          </a:p>
        </p:txBody>
      </p:sp>
      <p:sp>
        <p:nvSpPr>
          <p:cNvPr id="6" name="Rectangle: Rounded Corners 36">
            <a:extLst>
              <a:ext uri="{FF2B5EF4-FFF2-40B4-BE49-F238E27FC236}">
                <a16:creationId xmlns:a16="http://schemas.microsoft.com/office/drawing/2014/main" id="{F0EE839F-B8D3-D5F8-D59D-B147EE1F2170}"/>
              </a:ext>
              <a:ext uri="{C183D7F6-B498-43B3-948B-1728B52AA6E4}">
                <adec:decorative xmlns:adec="http://schemas.microsoft.com/office/drawing/2017/decorative" val="1"/>
              </a:ext>
            </a:extLst>
          </p:cNvPr>
          <p:cNvSpPr>
            <a:spLocks/>
          </p:cNvSpPr>
          <p:nvPr/>
        </p:nvSpPr>
        <p:spPr>
          <a:xfrm rot="16200000">
            <a:off x="8573405" y="-963876"/>
            <a:ext cx="411261" cy="5250911"/>
          </a:xfrm>
          <a:prstGeom prst="roundRect">
            <a:avLst>
              <a:gd name="adj" fmla="val 2772"/>
            </a:avLst>
          </a:prstGeom>
          <a:solidFill>
            <a:schemeClr val="bg2"/>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cs typeface="Segoe UI" pitchFamily="34" charset="0"/>
            </a:endParaRPr>
          </a:p>
        </p:txBody>
      </p:sp>
      <p:pic>
        <p:nvPicPr>
          <p:cNvPr id="26" name="Picture 25">
            <a:extLst>
              <a:ext uri="{FF2B5EF4-FFF2-40B4-BE49-F238E27FC236}">
                <a16:creationId xmlns:a16="http://schemas.microsoft.com/office/drawing/2014/main" id="{CD9DA08D-CED4-A571-E861-E84BB62C2007}"/>
              </a:ext>
              <a:ext uri="{C183D7F6-B498-43B3-948B-1728B52AA6E4}">
                <adec:decorative xmlns:adec="http://schemas.microsoft.com/office/drawing/2017/decorative" val="1"/>
              </a:ext>
            </a:extLst>
          </p:cNvPr>
          <p:cNvPicPr>
            <a:picLocks noChangeAspect="1"/>
          </p:cNvPicPr>
          <p:nvPr/>
        </p:nvPicPr>
        <p:blipFill>
          <a:blip r:embed="rId3"/>
          <a:srcRect r="35897"/>
          <a:stretch/>
        </p:blipFill>
        <p:spPr>
          <a:xfrm rot="16200000">
            <a:off x="10112531" y="-574255"/>
            <a:ext cx="1505214" cy="2653726"/>
          </a:xfrm>
          <a:prstGeom prst="rect">
            <a:avLst/>
          </a:prstGeom>
        </p:spPr>
      </p:pic>
      <p:sp>
        <p:nvSpPr>
          <p:cNvPr id="14" name="Title 25">
            <a:extLst>
              <a:ext uri="{FF2B5EF4-FFF2-40B4-BE49-F238E27FC236}">
                <a16:creationId xmlns:a16="http://schemas.microsoft.com/office/drawing/2014/main" id="{B6B3522A-94D7-EE77-D187-C311F67BA467}"/>
              </a:ext>
            </a:extLst>
          </p:cNvPr>
          <p:cNvSpPr txBox="1">
            <a:spLocks noGrp="1"/>
          </p:cNvSpPr>
          <p:nvPr>
            <p:ph type="title"/>
          </p:nvPr>
        </p:nvSpPr>
        <p:spPr>
          <a:xfrm>
            <a:off x="423997" y="445533"/>
            <a:ext cx="10730236"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en-US" dirty="0"/>
              <a:t>2: </a:t>
            </a:r>
            <a:r>
              <a:rPr lang="en-US" dirty="0">
                <a:solidFill>
                  <a:schemeClr val="accent2"/>
                </a:solidFill>
              </a:rPr>
              <a:t>In-person</a:t>
            </a:r>
            <a:r>
              <a:rPr lang="en-US" dirty="0"/>
              <a:t> delivery: best practices (2/2)</a:t>
            </a:r>
          </a:p>
        </p:txBody>
      </p:sp>
      <p:pic>
        <p:nvPicPr>
          <p:cNvPr id="36" name="Picture 35">
            <a:extLst>
              <a:ext uri="{FF2B5EF4-FFF2-40B4-BE49-F238E27FC236}">
                <a16:creationId xmlns:a16="http://schemas.microsoft.com/office/drawing/2014/main" id="{ABDF128B-A932-A1AD-EF4D-C8A0D534DAD2}"/>
              </a:ext>
              <a:ext uri="{C183D7F6-B498-43B3-948B-1728B52AA6E4}">
                <adec:decorative xmlns:adec="http://schemas.microsoft.com/office/drawing/2017/decorative" val="1"/>
              </a:ext>
            </a:extLst>
          </p:cNvPr>
          <p:cNvPicPr>
            <a:picLocks noChangeAspect="1"/>
          </p:cNvPicPr>
          <p:nvPr/>
        </p:nvPicPr>
        <p:blipFill>
          <a:blip r:embed="rId4"/>
          <a:srcRect r="49252"/>
          <a:stretch/>
        </p:blipFill>
        <p:spPr>
          <a:xfrm rot="5400000">
            <a:off x="11095865" y="5842804"/>
            <a:ext cx="1082829" cy="966093"/>
          </a:xfrm>
          <a:prstGeom prst="rect">
            <a:avLst/>
          </a:prstGeom>
        </p:spPr>
      </p:pic>
      <p:sp>
        <p:nvSpPr>
          <p:cNvPr id="19" name="Title 46">
            <a:extLst>
              <a:ext uri="{FF2B5EF4-FFF2-40B4-BE49-F238E27FC236}">
                <a16:creationId xmlns:a16="http://schemas.microsoft.com/office/drawing/2014/main" id="{9F6CD740-07EE-A9C4-9FE1-56DED9FA16BB}"/>
              </a:ext>
            </a:extLst>
          </p:cNvPr>
          <p:cNvSpPr txBox="1">
            <a:spLocks/>
          </p:cNvSpPr>
          <p:nvPr/>
        </p:nvSpPr>
        <p:spPr>
          <a:xfrm>
            <a:off x="516591" y="1521004"/>
            <a:ext cx="4299958" cy="307777"/>
          </a:xfrm>
          <a:prstGeom prst="rect">
            <a:avLst/>
          </a:prstGeom>
          <a:solidFill>
            <a:schemeClr val="bg2"/>
          </a:solid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000" dirty="0"/>
              <a:t>Showcasing Demos</a:t>
            </a:r>
          </a:p>
        </p:txBody>
      </p:sp>
      <p:sp>
        <p:nvSpPr>
          <p:cNvPr id="2" name="TextBox 1">
            <a:extLst>
              <a:ext uri="{FF2B5EF4-FFF2-40B4-BE49-F238E27FC236}">
                <a16:creationId xmlns:a16="http://schemas.microsoft.com/office/drawing/2014/main" id="{27697EB0-8B50-6211-BAF5-A6A11B31179F}"/>
              </a:ext>
            </a:extLst>
          </p:cNvPr>
          <p:cNvSpPr txBox="1"/>
          <p:nvPr/>
        </p:nvSpPr>
        <p:spPr>
          <a:xfrm>
            <a:off x="6154662" y="1490226"/>
            <a:ext cx="4207833" cy="369332"/>
          </a:xfrm>
          <a:prstGeom prst="rect">
            <a:avLst/>
          </a:prstGeom>
          <a:solidFill>
            <a:schemeClr val="bg2"/>
          </a:solidFill>
        </p:spPr>
        <p:txBody>
          <a:bodyPr wrap="square">
            <a:spAutoFit/>
          </a:bodyPr>
          <a:lstStyle/>
          <a:p>
            <a:r>
              <a:rPr lang="en-US" sz="1800" b="1" i="0" dirty="0">
                <a:solidFill>
                  <a:srgbClr val="161616"/>
                </a:solidFill>
                <a:effectLst/>
                <a:latin typeface="+mj-lt"/>
              </a:rPr>
              <a:t>FAQ</a:t>
            </a:r>
          </a:p>
        </p:txBody>
      </p:sp>
      <p:sp>
        <p:nvSpPr>
          <p:cNvPr id="4" name="Title 46">
            <a:extLst>
              <a:ext uri="{FF2B5EF4-FFF2-40B4-BE49-F238E27FC236}">
                <a16:creationId xmlns:a16="http://schemas.microsoft.com/office/drawing/2014/main" id="{A83D98E3-B759-2F0B-5E62-8D487F69AF48}"/>
              </a:ext>
            </a:extLst>
          </p:cNvPr>
          <p:cNvSpPr txBox="1">
            <a:spLocks/>
          </p:cNvSpPr>
          <p:nvPr/>
        </p:nvSpPr>
        <p:spPr>
          <a:xfrm>
            <a:off x="379870" y="1979234"/>
            <a:ext cx="5250911" cy="34009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574675" indent="-285750">
              <a:spcAft>
                <a:spcPts val="900"/>
              </a:spcAft>
              <a:buFont typeface="Wingdings" panose="05000000000000000000" pitchFamily="2" charset="2"/>
              <a:buChar char="q"/>
            </a:pPr>
            <a:r>
              <a:rPr lang="en-US" sz="1600" b="0" i="0" dirty="0">
                <a:solidFill>
                  <a:srgbClr val="424242"/>
                </a:solidFill>
                <a:effectLst/>
              </a:rPr>
              <a:t>Live Demonstrations</a:t>
            </a:r>
          </a:p>
          <a:p>
            <a:pPr marL="860425" indent="-285750">
              <a:spcAft>
                <a:spcPts val="900"/>
              </a:spcAft>
              <a:buFont typeface="Wingdings" panose="05000000000000000000" pitchFamily="2" charset="2"/>
              <a:buChar char="q"/>
            </a:pPr>
            <a:r>
              <a:rPr lang="en-US" sz="1600" dirty="0">
                <a:latin typeface="+mn-lt"/>
              </a:rPr>
              <a:t>Ensure all equipment and materials for live demos are prepared and tested beforehand.</a:t>
            </a:r>
          </a:p>
          <a:p>
            <a:pPr marL="860425" indent="-285750">
              <a:spcAft>
                <a:spcPts val="900"/>
              </a:spcAft>
              <a:buFont typeface="Wingdings" panose="05000000000000000000" pitchFamily="2" charset="2"/>
              <a:buChar char="q"/>
            </a:pPr>
            <a:r>
              <a:rPr lang="en-US" sz="1600" dirty="0">
                <a:latin typeface="+mn-lt"/>
              </a:rPr>
              <a:t>Clearly explain each step of the demo and its relevance to the participants.</a:t>
            </a:r>
          </a:p>
          <a:p>
            <a:pPr marL="860425" indent="-285750">
              <a:spcAft>
                <a:spcPts val="900"/>
              </a:spcAft>
              <a:buFont typeface="Wingdings" panose="05000000000000000000" pitchFamily="2" charset="2"/>
              <a:buChar char="q"/>
            </a:pPr>
            <a:endParaRPr lang="en-US" sz="1600" dirty="0">
              <a:latin typeface="+mn-lt"/>
            </a:endParaRPr>
          </a:p>
          <a:p>
            <a:pPr marL="574675" indent="-285750">
              <a:spcAft>
                <a:spcPts val="900"/>
              </a:spcAft>
              <a:buFont typeface="Wingdings" panose="05000000000000000000" pitchFamily="2" charset="2"/>
              <a:buChar char="q"/>
            </a:pPr>
            <a:r>
              <a:rPr lang="en-US" sz="1600" dirty="0"/>
              <a:t>Interactive, Guided Practice</a:t>
            </a:r>
          </a:p>
          <a:p>
            <a:pPr marL="860425" indent="-285750">
              <a:spcAft>
                <a:spcPts val="900"/>
              </a:spcAft>
              <a:buFont typeface="Wingdings" panose="05000000000000000000" pitchFamily="2" charset="2"/>
              <a:buChar char="q"/>
            </a:pPr>
            <a:r>
              <a:rPr lang="en-US" sz="1600" dirty="0">
                <a:latin typeface="+mn-lt"/>
              </a:rPr>
              <a:t>Allow participants to try out the demo themselves with guidance from the instructor.</a:t>
            </a:r>
          </a:p>
          <a:p>
            <a:pPr marL="860425" indent="-285750">
              <a:spcAft>
                <a:spcPts val="900"/>
              </a:spcAft>
              <a:buFont typeface="Wingdings" panose="05000000000000000000" pitchFamily="2" charset="2"/>
              <a:buChar char="q"/>
            </a:pPr>
            <a:r>
              <a:rPr lang="en-US" sz="1600" dirty="0">
                <a:latin typeface="+mn-lt"/>
              </a:rPr>
              <a:t>Provide immediate feedback and support to participants during the interactive practice.</a:t>
            </a:r>
          </a:p>
        </p:txBody>
      </p:sp>
      <p:sp>
        <p:nvSpPr>
          <p:cNvPr id="7" name="TextBox 6">
            <a:extLst>
              <a:ext uri="{FF2B5EF4-FFF2-40B4-BE49-F238E27FC236}">
                <a16:creationId xmlns:a16="http://schemas.microsoft.com/office/drawing/2014/main" id="{324EF060-83EE-D800-33A9-CBD0E46C31AA}"/>
              </a:ext>
            </a:extLst>
          </p:cNvPr>
          <p:cNvSpPr txBox="1"/>
          <p:nvPr/>
        </p:nvSpPr>
        <p:spPr>
          <a:xfrm>
            <a:off x="6019000" y="1979234"/>
            <a:ext cx="5308491" cy="4347344"/>
          </a:xfrm>
          <a:prstGeom prst="rect">
            <a:avLst/>
          </a:prstGeom>
          <a:noFill/>
        </p:spPr>
        <p:txBody>
          <a:bodyPr wrap="square">
            <a:spAutoFit/>
          </a:bodyPr>
          <a:lstStyle/>
          <a:p>
            <a:pPr marL="574675" indent="-285750">
              <a:spcAft>
                <a:spcPts val="900"/>
              </a:spcAft>
              <a:buFont typeface="Wingdings" panose="05000000000000000000" pitchFamily="2" charset="2"/>
              <a:buChar char="q"/>
            </a:pPr>
            <a:r>
              <a:rPr lang="en-US" sz="1600" b="0" i="0" dirty="0">
                <a:solidFill>
                  <a:srgbClr val="424242"/>
                </a:solidFill>
                <a:effectLst/>
                <a:latin typeface="+mj-lt"/>
              </a:rPr>
              <a:t>Preparation</a:t>
            </a:r>
          </a:p>
          <a:p>
            <a:pPr marL="914400" indent="-285750">
              <a:spcAft>
                <a:spcPts val="900"/>
              </a:spcAft>
              <a:buFont typeface="Wingdings" panose="05000000000000000000" pitchFamily="2" charset="2"/>
              <a:buChar char="q"/>
            </a:pPr>
            <a:r>
              <a:rPr lang="en-US" sz="1600" dirty="0">
                <a:latin typeface="+mn-lt"/>
              </a:rPr>
              <a:t>Prepare a list of frequently asked questions and their answers related to the session's content.</a:t>
            </a:r>
          </a:p>
          <a:p>
            <a:pPr marL="573088" indent="-285750">
              <a:spcAft>
                <a:spcPts val="900"/>
              </a:spcAft>
              <a:buFont typeface="Wingdings" panose="05000000000000000000" pitchFamily="2" charset="2"/>
              <a:buChar char="q"/>
            </a:pPr>
            <a:r>
              <a:rPr lang="en-US" sz="1600" dirty="0">
                <a:latin typeface="+mj-lt"/>
              </a:rPr>
              <a:t>Accessibility</a:t>
            </a:r>
          </a:p>
          <a:p>
            <a:pPr marL="914400" indent="-285750">
              <a:spcAft>
                <a:spcPts val="900"/>
              </a:spcAft>
              <a:buFont typeface="Wingdings" panose="05000000000000000000" pitchFamily="2" charset="2"/>
              <a:buChar char="q"/>
            </a:pPr>
            <a:r>
              <a:rPr lang="en-US" sz="1600" dirty="0">
                <a:latin typeface="+mn-lt"/>
              </a:rPr>
              <a:t>Make the FAQs easily accessible to participants, either in printed form or digitally.</a:t>
            </a:r>
          </a:p>
          <a:p>
            <a:pPr marL="914400" indent="-285750">
              <a:spcAft>
                <a:spcPts val="900"/>
              </a:spcAft>
              <a:buFont typeface="Wingdings" panose="05000000000000000000" pitchFamily="2" charset="2"/>
              <a:buChar char="q"/>
            </a:pPr>
            <a:endParaRPr lang="en-US" sz="1600" dirty="0">
              <a:latin typeface="+mn-lt"/>
            </a:endParaRPr>
          </a:p>
          <a:p>
            <a:pPr marL="574675" indent="-285750">
              <a:spcAft>
                <a:spcPts val="900"/>
              </a:spcAft>
              <a:buFont typeface="Wingdings" panose="05000000000000000000" pitchFamily="2" charset="2"/>
              <a:buChar char="q"/>
            </a:pPr>
            <a:r>
              <a:rPr lang="en-US" sz="1600" b="0" i="0" dirty="0">
                <a:solidFill>
                  <a:srgbClr val="424242"/>
                </a:solidFill>
                <a:effectLst/>
                <a:latin typeface="+mj-lt"/>
              </a:rPr>
              <a:t>Q&amp;A Sessions</a:t>
            </a:r>
          </a:p>
          <a:p>
            <a:pPr marL="860425" indent="-285750">
              <a:spcAft>
                <a:spcPts val="900"/>
              </a:spcAft>
              <a:buFont typeface="Wingdings" panose="05000000000000000000" pitchFamily="2" charset="2"/>
              <a:buChar char="q"/>
            </a:pPr>
            <a:r>
              <a:rPr lang="en-US" sz="1600" dirty="0">
                <a:latin typeface="+mn-lt"/>
              </a:rPr>
              <a:t>Dedicated Time: Allocate dedicated times during the session for Q&amp;A to address any participant queries.</a:t>
            </a:r>
          </a:p>
          <a:p>
            <a:pPr marL="860425" indent="-285750">
              <a:spcAft>
                <a:spcPts val="900"/>
              </a:spcAft>
              <a:buFont typeface="Wingdings" panose="05000000000000000000" pitchFamily="2" charset="2"/>
              <a:buChar char="q"/>
            </a:pPr>
            <a:r>
              <a:rPr lang="en-US" sz="1600" dirty="0">
                <a:latin typeface="+mn-lt"/>
              </a:rPr>
              <a:t>Encourage participants to ask questions and engage in discussions.</a:t>
            </a:r>
          </a:p>
        </p:txBody>
      </p:sp>
    </p:spTree>
    <p:extLst>
      <p:ext uri="{BB962C8B-B14F-4D97-AF65-F5344CB8AC3E}">
        <p14:creationId xmlns:p14="http://schemas.microsoft.com/office/powerpoint/2010/main" val="1519629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078561-7E6B-2657-9EAE-04330A84AFB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F9258EC-9C93-686E-1A45-7504A5D1EEA7}"/>
              </a:ext>
            </a:extLst>
          </p:cNvPr>
          <p:cNvSpPr>
            <a:spLocks noGrp="1"/>
          </p:cNvSpPr>
          <p:nvPr>
            <p:ph type="title"/>
          </p:nvPr>
        </p:nvSpPr>
        <p:spPr>
          <a:xfrm>
            <a:off x="585215" y="2977823"/>
            <a:ext cx="9162467" cy="553998"/>
          </a:xfrm>
        </p:spPr>
        <p:txBody>
          <a:bodyPr/>
          <a:lstStyle/>
          <a:p>
            <a:r>
              <a:rPr lang="en-US" dirty="0"/>
              <a:t>3: Instructor guide</a:t>
            </a:r>
          </a:p>
        </p:txBody>
      </p:sp>
      <p:sp>
        <p:nvSpPr>
          <p:cNvPr id="5" name="Text Placeholder 4">
            <a:extLst>
              <a:ext uri="{FF2B5EF4-FFF2-40B4-BE49-F238E27FC236}">
                <a16:creationId xmlns:a16="http://schemas.microsoft.com/office/drawing/2014/main" id="{2C41CCC9-DFFC-D2AA-E0C9-311E20408EE0}"/>
              </a:ext>
            </a:extLst>
          </p:cNvPr>
          <p:cNvSpPr>
            <a:spLocks noGrp="1"/>
          </p:cNvSpPr>
          <p:nvPr>
            <p:ph type="body" sz="quarter" idx="12"/>
          </p:nvPr>
        </p:nvSpPr>
        <p:spPr>
          <a:xfrm>
            <a:off x="585216" y="3751542"/>
            <a:ext cx="6217920" cy="307777"/>
          </a:xfrm>
        </p:spPr>
        <p:txBody>
          <a:bodyPr/>
          <a:lstStyle/>
          <a:p>
            <a:r>
              <a:rPr lang="en-US" sz="2000" dirty="0"/>
              <a:t>Practical tools and resources for instructors</a:t>
            </a:r>
          </a:p>
        </p:txBody>
      </p:sp>
    </p:spTree>
    <p:extLst>
      <p:ext uri="{BB962C8B-B14F-4D97-AF65-F5344CB8AC3E}">
        <p14:creationId xmlns:p14="http://schemas.microsoft.com/office/powerpoint/2010/main" val="16799251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91D76-C38F-71B7-6FDC-AA27B3FF3317}"/>
            </a:ext>
          </a:extLst>
        </p:cNvPr>
        <p:cNvGrpSpPr/>
        <p:nvPr/>
      </p:nvGrpSpPr>
      <p:grpSpPr>
        <a:xfrm>
          <a:off x="0" y="0"/>
          <a:ext cx="0" cy="0"/>
          <a:chOff x="0" y="0"/>
          <a:chExt cx="0" cy="0"/>
        </a:xfrm>
      </p:grpSpPr>
      <p:sp>
        <p:nvSpPr>
          <p:cNvPr id="12" name="RectangleLight" descr="Screenshot of the Best practices for instructors slide within this presentation deck.">
            <a:extLst>
              <a:ext uri="{FF2B5EF4-FFF2-40B4-BE49-F238E27FC236}">
                <a16:creationId xmlns:a16="http://schemas.microsoft.com/office/drawing/2014/main" id="{43D28523-DEAC-30F4-649C-2746867E726E}"/>
              </a:ext>
            </a:extLst>
          </p:cNvPr>
          <p:cNvSpPr/>
          <p:nvPr>
            <p:custDataLst>
              <p:tags r:id="rId1"/>
            </p:custDataLst>
          </p:nvPr>
        </p:nvSpPr>
        <p:spPr bwMode="ltGray">
          <a:xfrm>
            <a:off x="0" y="-1"/>
            <a:ext cx="2835667" cy="6858001"/>
          </a:xfrm>
          <a:prstGeom prst="rect">
            <a:avLst/>
          </a:prstGeom>
          <a:solidFill>
            <a:schemeClr val="bg2"/>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rial" panose="020B0604020202020204" pitchFamily="34" charset="0"/>
              <a:ea typeface="+mn-ea"/>
              <a:cs typeface="+mn-cs"/>
            </a:endParaRPr>
          </a:p>
        </p:txBody>
      </p:sp>
      <p:pic>
        <p:nvPicPr>
          <p:cNvPr id="3" name="Picture 2">
            <a:extLst>
              <a:ext uri="{FF2B5EF4-FFF2-40B4-BE49-F238E27FC236}">
                <a16:creationId xmlns:a16="http://schemas.microsoft.com/office/drawing/2014/main" id="{2934743D-A88B-C967-A01B-62DC4A438FF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rot="10800000">
            <a:off x="123809" y="-1"/>
            <a:ext cx="1315094" cy="981837"/>
          </a:xfrm>
          <a:prstGeom prst="rect">
            <a:avLst/>
          </a:prstGeom>
        </p:spPr>
      </p:pic>
      <p:sp>
        <p:nvSpPr>
          <p:cNvPr id="6" name="Title 5">
            <a:extLst>
              <a:ext uri="{FF2B5EF4-FFF2-40B4-BE49-F238E27FC236}">
                <a16:creationId xmlns:a16="http://schemas.microsoft.com/office/drawing/2014/main" id="{7A344E67-D1D1-BB5E-090E-4332CA95DA4D}"/>
              </a:ext>
            </a:extLst>
          </p:cNvPr>
          <p:cNvSpPr>
            <a:spLocks noGrp="1"/>
          </p:cNvSpPr>
          <p:nvPr>
            <p:ph type="title"/>
          </p:nvPr>
        </p:nvSpPr>
        <p:spPr>
          <a:xfrm>
            <a:off x="235647" y="945449"/>
            <a:ext cx="2723828" cy="738664"/>
          </a:xfrm>
        </p:spPr>
        <p:txBody>
          <a:bodyPr/>
          <a:lstStyle/>
          <a:p>
            <a:r>
              <a:rPr lang="en-US" sz="2400" b="1" dirty="0">
                <a:cs typeface="Segoe UI"/>
              </a:rPr>
              <a:t>At-a-glance </a:t>
            </a:r>
            <a:br>
              <a:rPr lang="en-US" sz="2400" b="1" dirty="0">
                <a:cs typeface="Segoe UI"/>
              </a:rPr>
            </a:br>
            <a:r>
              <a:rPr lang="en-US" sz="2400" b="1" dirty="0">
                <a:cs typeface="Segoe UI"/>
              </a:rPr>
              <a:t>session overview</a:t>
            </a:r>
          </a:p>
        </p:txBody>
      </p:sp>
      <p:cxnSp>
        <p:nvCxnSpPr>
          <p:cNvPr id="7" name="Straight Connector 6">
            <a:extLst>
              <a:ext uri="{FF2B5EF4-FFF2-40B4-BE49-F238E27FC236}">
                <a16:creationId xmlns:a16="http://schemas.microsoft.com/office/drawing/2014/main" id="{8F887C4F-63DA-4AA6-A038-BF27F0749503}"/>
              </a:ext>
              <a:ext uri="{C183D7F6-B498-43B3-948B-1728B52AA6E4}">
                <adec:decorative xmlns:adec="http://schemas.microsoft.com/office/drawing/2017/decorative" val="1"/>
              </a:ext>
            </a:extLst>
          </p:cNvPr>
          <p:cNvCxnSpPr>
            <a:cxnSpLocks/>
          </p:cNvCxnSpPr>
          <p:nvPr/>
        </p:nvCxnSpPr>
        <p:spPr>
          <a:xfrm flipH="1">
            <a:off x="235647" y="1969688"/>
            <a:ext cx="2323274" cy="0"/>
          </a:xfrm>
          <a:prstGeom prst="line">
            <a:avLst/>
          </a:prstGeom>
          <a:noFill/>
          <a:ln w="12700">
            <a:solidFill>
              <a:srgbClr val="000000">
                <a:alpha val="2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5" name="TextBox 4">
            <a:extLst>
              <a:ext uri="{FF2B5EF4-FFF2-40B4-BE49-F238E27FC236}">
                <a16:creationId xmlns:a16="http://schemas.microsoft.com/office/drawing/2014/main" id="{D755CD61-ED00-DAB4-B80B-6FDCEB0A92EE}"/>
              </a:ext>
            </a:extLst>
          </p:cNvPr>
          <p:cNvSpPr txBox="1"/>
          <p:nvPr/>
        </p:nvSpPr>
        <p:spPr>
          <a:xfrm>
            <a:off x="235647" y="2098453"/>
            <a:ext cx="2323274" cy="2763834"/>
          </a:xfrm>
          <a:prstGeom prst="rect">
            <a:avLst/>
          </a:prstGeom>
        </p:spPr>
        <p:txBody>
          <a:bodyPr vert="horz" wrap="square" lIns="0" tIns="0" rIns="0" bIns="0" rtlCol="0" anchor="t" anchorCtr="0">
            <a:spAutoFit/>
          </a:bodyPr>
          <a:lstStyle>
            <a:defPPr>
              <a:defRPr lang="en-US"/>
            </a:defPPr>
            <a:lvl1pPr lvl="0" indent="0" defTabSz="1193860">
              <a:lnSpc>
                <a:spcPct val="110000"/>
              </a:lnSpc>
              <a:spcAft>
                <a:spcPts val="0"/>
              </a:spcAft>
              <a:buClr>
                <a:schemeClr val="tx2"/>
              </a:buClr>
              <a:defRPr sz="1400" b="0" spc="-13" baseline="0">
                <a:solidFill>
                  <a:schemeClr val="bg2"/>
                </a:solidFill>
              </a:defRPr>
            </a:lvl1pPr>
            <a:lvl2pPr marL="174930" lvl="1" indent="-174930" defTabSz="1218095" fontAlgn="base">
              <a:lnSpc>
                <a:spcPct val="110000"/>
              </a:lnSpc>
              <a:spcBef>
                <a:spcPct val="10000"/>
              </a:spcBef>
              <a:spcAft>
                <a:spcPts val="0"/>
              </a:spcAft>
              <a:buClr>
                <a:srgbClr val="051C2C"/>
              </a:buClr>
              <a:buSzPct val="125000"/>
              <a:buFont typeface="Arial" panose="020B0604020202020204" pitchFamily="34" charset="0"/>
              <a:buChar char="▪"/>
              <a:defRPr sz="1122" spc="-13" baseline="0">
                <a:solidFill>
                  <a:srgbClr val="000000"/>
                </a:solidFill>
                <a:latin typeface="Arial"/>
              </a:defRPr>
            </a:lvl2pPr>
            <a:lvl3pPr marL="515938" lvl="2" indent="-207963" defTabSz="1193860">
              <a:lnSpc>
                <a:spcPct val="110000"/>
              </a:lnSpc>
              <a:spcAft>
                <a:spcPts val="0"/>
              </a:spcAft>
              <a:buClr>
                <a:schemeClr val="bg2"/>
              </a:buClr>
              <a:buSzPct val="120000"/>
              <a:buFont typeface="Arial" panose="020B0604020202020204" pitchFamily="34" charset="0"/>
              <a:buChar char="–"/>
              <a:tabLst/>
              <a:defRPr sz="1400" spc="-13" baseline="0">
                <a:solidFill>
                  <a:schemeClr val="bg2"/>
                </a:solidFill>
              </a:defRPr>
            </a:lvl3pPr>
            <a:lvl4pPr marL="950913" lvl="3" indent="-258763" defTabSz="1193860">
              <a:lnSpc>
                <a:spcPct val="110000"/>
              </a:lnSpc>
              <a:spcAft>
                <a:spcPts val="0"/>
              </a:spcAft>
              <a:buClr>
                <a:schemeClr val="bg2"/>
              </a:buClr>
              <a:buSzPct val="120000"/>
              <a:buFont typeface=".LucidaGrandeUI" charset="0"/>
              <a:buChar char="▫"/>
              <a:tabLst/>
              <a:defRPr sz="1400" spc="-13" baseline="0">
                <a:solidFill>
                  <a:schemeClr val="bg2"/>
                </a:solidFill>
              </a:defRPr>
            </a:lvl4pPr>
            <a:lvl5pPr marL="1198563" lvl="4" indent="-258763" defTabSz="1193860">
              <a:lnSpc>
                <a:spcPct val="110000"/>
              </a:lnSpc>
              <a:spcAft>
                <a:spcPts val="0"/>
              </a:spcAft>
              <a:buClr>
                <a:schemeClr val="bg2"/>
              </a:buClr>
              <a:buSzPct val="100000"/>
              <a:buFont typeface=".AppleSystemUIFont" charset="-120"/>
              <a:buChar char="-"/>
              <a:tabLst/>
              <a:defRPr sz="1400" spc="-13" baseline="0">
                <a:solidFill>
                  <a:schemeClr val="bg2"/>
                </a:solidFill>
              </a:defRPr>
            </a:lvl5pPr>
            <a:lvl6pPr marL="999794" indent="-173575" defTabSz="1193860" fontAlgn="base">
              <a:spcBef>
                <a:spcPct val="0"/>
              </a:spcBef>
              <a:spcAft>
                <a:spcPct val="0"/>
              </a:spcAft>
              <a:buClr>
                <a:schemeClr val="tx2"/>
              </a:buClr>
              <a:buSzPct val="89000"/>
              <a:buFont typeface="Arial" charset="0"/>
              <a:buChar char="-"/>
              <a:defRPr sz="2133" baseline="0"/>
            </a:lvl6pPr>
            <a:lvl7pPr marL="999794" indent="-173575" defTabSz="1193860" fontAlgn="base">
              <a:spcBef>
                <a:spcPct val="0"/>
              </a:spcBef>
              <a:spcAft>
                <a:spcPct val="0"/>
              </a:spcAft>
              <a:buClr>
                <a:schemeClr val="tx2"/>
              </a:buClr>
              <a:buSzPct val="89000"/>
              <a:buFont typeface="Arial" charset="0"/>
              <a:buChar char="-"/>
              <a:defRPr sz="2133" baseline="0"/>
            </a:lvl7pPr>
            <a:lvl8pPr marL="999794" indent="-173575" defTabSz="1193860" fontAlgn="base">
              <a:spcBef>
                <a:spcPct val="0"/>
              </a:spcBef>
              <a:spcAft>
                <a:spcPct val="0"/>
              </a:spcAft>
              <a:buClr>
                <a:schemeClr val="tx2"/>
              </a:buClr>
              <a:buSzPct val="89000"/>
              <a:buFont typeface="Arial" charset="0"/>
              <a:buChar char="-"/>
              <a:defRPr sz="2133" baseline="0"/>
            </a:lvl8pPr>
            <a:lvl9pPr marL="999794" indent="-173575" defTabSz="1193860" fontAlgn="base">
              <a:spcBef>
                <a:spcPct val="0"/>
              </a:spcBef>
              <a:spcAft>
                <a:spcPct val="0"/>
              </a:spcAft>
              <a:buClr>
                <a:schemeClr val="tx2"/>
              </a:buClr>
              <a:buSzPct val="89000"/>
              <a:buFont typeface="Arial" charset="0"/>
              <a:buChar char="-"/>
              <a:defRPr sz="2133" baseline="0"/>
            </a:lvl9pPr>
          </a:lstStyle>
          <a:p>
            <a:pPr marL="0" marR="0" lvl="2" indent="0" algn="l" defTabSz="1218095" rtl="0" eaLnBrk="1" fontAlgn="base" latinLnBrk="0" hangingPunct="1">
              <a:lnSpc>
                <a:spcPct val="110000"/>
              </a:lnSpc>
              <a:spcBef>
                <a:spcPct val="10000"/>
              </a:spcBef>
              <a:spcAft>
                <a:spcPts val="600"/>
              </a:spcAft>
              <a:buClr>
                <a:srgbClr val="051C2C"/>
              </a:buClr>
              <a:buSzPct val="125000"/>
              <a:buFont typeface="Arial" panose="020B0604020202020204" pitchFamily="34" charset="0"/>
              <a:buNone/>
              <a:tabLst/>
              <a:defRPr/>
            </a:pPr>
            <a:r>
              <a:rPr kumimoji="0" lang="en-US" sz="1100" b="1" i="0" u="none" strike="noStrike" kern="1200" cap="none" spc="0" normalizeH="0" baseline="0" noProof="0" dirty="0">
                <a:ln>
                  <a:noFill/>
                </a:ln>
                <a:solidFill>
                  <a:schemeClr val="tx1"/>
                </a:solidFill>
                <a:effectLst/>
                <a:uLnTx/>
                <a:uFillTx/>
                <a:ea typeface="+mn-ea"/>
                <a:cs typeface="+mn-cs"/>
              </a:rPr>
              <a:t>Learning Objectives</a:t>
            </a:r>
          </a:p>
          <a:p>
            <a:pPr marL="0" marR="0" lvl="2" indent="0" algn="l" defTabSz="1218095" rtl="0" eaLnBrk="1" fontAlgn="base" latinLnBrk="0" hangingPunct="1">
              <a:lnSpc>
                <a:spcPct val="110000"/>
              </a:lnSpc>
              <a:spcBef>
                <a:spcPct val="10000"/>
              </a:spcBef>
              <a:spcAft>
                <a:spcPts val="600"/>
              </a:spcAft>
              <a:buClr>
                <a:srgbClr val="051C2C"/>
              </a:buClr>
              <a:buSzPct val="125000"/>
              <a:buFont typeface="Arial" panose="020B0604020202020204" pitchFamily="34" charset="0"/>
              <a:buNone/>
              <a:tabLst/>
              <a:defRPr/>
            </a:pPr>
            <a:r>
              <a:rPr kumimoji="0" lang="en-US" sz="1100" b="0" i="0" u="none" strike="noStrike" kern="1200" cap="none" spc="0" normalizeH="0" baseline="0" noProof="0" dirty="0">
                <a:ln>
                  <a:noFill/>
                </a:ln>
                <a:solidFill>
                  <a:schemeClr val="tx1"/>
                </a:solidFill>
                <a:effectLst/>
                <a:uLnTx/>
                <a:uFillTx/>
                <a:ea typeface="+mn-ea"/>
                <a:cs typeface="+mn-cs"/>
              </a:rPr>
              <a:t>By the end of this course, learners will be able to:</a:t>
            </a:r>
            <a:endParaRPr kumimoji="0" lang="en-US" sz="1100" b="0" i="0" u="none" strike="noStrike" kern="1200" cap="none" spc="0" normalizeH="0" baseline="0" noProof="0" dirty="0">
              <a:ln>
                <a:noFill/>
              </a:ln>
              <a:solidFill>
                <a:schemeClr val="tx1"/>
              </a:solidFill>
              <a:effectLst/>
              <a:uLnTx/>
              <a:uFillTx/>
              <a:ea typeface="+mn-lt"/>
              <a:cs typeface="Segoe UI"/>
            </a:endParaRPr>
          </a:p>
          <a:p>
            <a:pPr marL="174625" marR="0" lvl="0" indent="-174625" algn="l" defTabSz="1193860" rtl="0" eaLnBrk="1" fontAlgn="auto" latinLnBrk="0" hangingPunct="1">
              <a:lnSpc>
                <a:spcPct val="107000"/>
              </a:lnSpc>
              <a:spcBef>
                <a:spcPts val="0"/>
              </a:spcBef>
              <a:spcAft>
                <a:spcPts val="600"/>
              </a:spcAft>
              <a:buClr>
                <a:srgbClr val="00599E"/>
              </a:buClr>
              <a:buSzTx/>
              <a:buFont typeface="Arial" panose="020B0604020202020204" pitchFamily="34" charset="0"/>
              <a:buChar char="•"/>
              <a:tabLst/>
              <a:defRPr/>
            </a:pPr>
            <a:r>
              <a:rPr kumimoji="0" lang="en-US" sz="1100" b="0" i="0" u="none" strike="noStrike" kern="1200" cap="none" spc="-13" normalizeH="0" baseline="0" noProof="0" dirty="0">
                <a:ln>
                  <a:noFill/>
                </a:ln>
                <a:solidFill>
                  <a:schemeClr val="tx1"/>
                </a:solidFill>
                <a:effectLst/>
                <a:uLnTx/>
                <a:uFillTx/>
                <a:ea typeface="Aptos" panose="020B0004020202020204" pitchFamily="34" charset="0"/>
                <a:cs typeface="Times New Roman" panose="02020603050405020304" pitchFamily="18" charset="0"/>
              </a:rPr>
              <a:t>Recognize AI’s potential and identify exciting opportunities to work smarter</a:t>
            </a:r>
            <a:endParaRPr lang="en-US" sz="1100" dirty="0">
              <a:solidFill>
                <a:schemeClr val="tx1"/>
              </a:solidFill>
              <a:ea typeface="Aptos" panose="020B0004020202020204" pitchFamily="34" charset="0"/>
              <a:cs typeface="Times New Roman" panose="02020603050405020304" pitchFamily="18" charset="0"/>
            </a:endParaRPr>
          </a:p>
          <a:p>
            <a:pPr marL="174625" marR="0" lvl="0" indent="-174625" algn="l" defTabSz="1193860" rtl="0" eaLnBrk="1" fontAlgn="auto" latinLnBrk="0" hangingPunct="1">
              <a:lnSpc>
                <a:spcPct val="107000"/>
              </a:lnSpc>
              <a:spcBef>
                <a:spcPts val="0"/>
              </a:spcBef>
              <a:spcAft>
                <a:spcPts val="600"/>
              </a:spcAft>
              <a:buClr>
                <a:srgbClr val="00599E"/>
              </a:buClr>
              <a:buSzTx/>
              <a:buFont typeface="Arial" panose="020B0604020202020204" pitchFamily="34" charset="0"/>
              <a:buChar char="•"/>
              <a:tabLst/>
              <a:defRPr/>
            </a:pPr>
            <a:r>
              <a:rPr kumimoji="0" lang="en-US" sz="1100" b="0" i="0" u="none" strike="noStrike" kern="1200" cap="none" spc="-13" normalizeH="0" baseline="0" noProof="0" dirty="0">
                <a:ln>
                  <a:noFill/>
                </a:ln>
                <a:solidFill>
                  <a:schemeClr val="tx1"/>
                </a:solidFill>
                <a:effectLst/>
                <a:uLnTx/>
                <a:uFillTx/>
                <a:ea typeface="Aptos" panose="020B0004020202020204" pitchFamily="34" charset="0"/>
                <a:cs typeface="Times New Roman" panose="02020603050405020304" pitchFamily="18" charset="0"/>
              </a:rPr>
              <a:t>Explain what AI is and share simple, real-world use cases</a:t>
            </a:r>
          </a:p>
          <a:p>
            <a:pPr marL="174625" marR="0" lvl="0" indent="-174625" algn="l" defTabSz="1193860" rtl="0" eaLnBrk="1" fontAlgn="auto" latinLnBrk="0" hangingPunct="1">
              <a:lnSpc>
                <a:spcPct val="107000"/>
              </a:lnSpc>
              <a:spcBef>
                <a:spcPts val="0"/>
              </a:spcBef>
              <a:spcAft>
                <a:spcPts val="600"/>
              </a:spcAft>
              <a:buClr>
                <a:srgbClr val="00599E"/>
              </a:buClr>
              <a:buSzTx/>
              <a:buFont typeface="Arial" panose="020B0604020202020204" pitchFamily="34" charset="0"/>
              <a:buChar char="•"/>
              <a:tabLst/>
              <a:defRPr/>
            </a:pPr>
            <a:r>
              <a:rPr kumimoji="0" lang="en-US" sz="1100" b="0" i="0" u="none" strike="noStrike" kern="1200" cap="none" spc="-13" normalizeH="0" baseline="0" noProof="0" dirty="0">
                <a:ln>
                  <a:noFill/>
                </a:ln>
                <a:solidFill>
                  <a:schemeClr val="tx1"/>
                </a:solidFill>
                <a:effectLst/>
                <a:uLnTx/>
                <a:uFillTx/>
                <a:ea typeface="Aptos" panose="020B0004020202020204" pitchFamily="34" charset="0"/>
                <a:cs typeface="Times New Roman" panose="02020603050405020304" pitchFamily="18" charset="0"/>
              </a:rPr>
              <a:t>Identify and apply AI to streamline tasks and minimize errors</a:t>
            </a:r>
          </a:p>
          <a:p>
            <a:pPr marL="174625" marR="0" lvl="0" indent="-174625" algn="l" defTabSz="1193860" rtl="0" eaLnBrk="1" fontAlgn="auto" latinLnBrk="0" hangingPunct="1">
              <a:lnSpc>
                <a:spcPct val="107000"/>
              </a:lnSpc>
              <a:spcBef>
                <a:spcPts val="0"/>
              </a:spcBef>
              <a:spcAft>
                <a:spcPts val="600"/>
              </a:spcAft>
              <a:buClr>
                <a:srgbClr val="00599E"/>
              </a:buClr>
              <a:buSzTx/>
              <a:buFont typeface="Arial" panose="020B0604020202020204" pitchFamily="34" charset="0"/>
              <a:buChar char="•"/>
              <a:tabLst/>
              <a:defRPr/>
            </a:pPr>
            <a:r>
              <a:rPr kumimoji="0" lang="en-US" sz="1100" b="0" i="0" u="none" strike="noStrike" kern="1200" cap="none" spc="-13" normalizeH="0" baseline="0" noProof="0" dirty="0">
                <a:ln>
                  <a:noFill/>
                </a:ln>
                <a:solidFill>
                  <a:schemeClr val="tx1"/>
                </a:solidFill>
                <a:effectLst/>
                <a:uLnTx/>
                <a:uFillTx/>
                <a:ea typeface="Aptos" panose="020B0004020202020204" pitchFamily="34" charset="0"/>
                <a:cs typeface="Times New Roman" panose="02020603050405020304" pitchFamily="18" charset="0"/>
              </a:rPr>
              <a:t>Draft basic prompts and </a:t>
            </a:r>
            <a:r>
              <a:rPr lang="en-US" sz="1100" dirty="0">
                <a:solidFill>
                  <a:schemeClr val="tx1"/>
                </a:solidFill>
                <a:ea typeface="Aptos" panose="020B0004020202020204" pitchFamily="34" charset="0"/>
                <a:cs typeface="Times New Roman" panose="02020603050405020304" pitchFamily="18" charset="0"/>
              </a:rPr>
              <a:t>plan </a:t>
            </a:r>
            <a:r>
              <a:rPr kumimoji="0" lang="en-US" sz="1100" b="0" i="0" u="none" strike="noStrike" kern="1200" cap="none" spc="-13" normalizeH="0" baseline="0" noProof="0" dirty="0">
                <a:ln>
                  <a:noFill/>
                </a:ln>
                <a:solidFill>
                  <a:schemeClr val="tx1"/>
                </a:solidFill>
                <a:effectLst/>
                <a:uLnTx/>
                <a:uFillTx/>
                <a:ea typeface="Aptos" panose="020B0004020202020204" pitchFamily="34" charset="0"/>
                <a:cs typeface="Times New Roman" panose="02020603050405020304" pitchFamily="18" charset="0"/>
              </a:rPr>
              <a:t>small, responsible  actions to integrate AI into their work</a:t>
            </a:r>
            <a:endParaRPr kumimoji="0" lang="en-US" sz="1100" b="0" i="0" u="none" strike="noStrike" kern="1200" cap="none" spc="0" normalizeH="0" baseline="0" noProof="0" dirty="0">
              <a:ln>
                <a:noFill/>
              </a:ln>
              <a:solidFill>
                <a:schemeClr val="tx1"/>
              </a:solidFill>
              <a:effectLst/>
              <a:uLnTx/>
              <a:uFillTx/>
              <a:ea typeface="+mn-lt"/>
              <a:cs typeface="Segoe UI"/>
            </a:endParaRPr>
          </a:p>
        </p:txBody>
      </p:sp>
      <p:sp>
        <p:nvSpPr>
          <p:cNvPr id="8" name="TextBox 7">
            <a:extLst>
              <a:ext uri="{FF2B5EF4-FFF2-40B4-BE49-F238E27FC236}">
                <a16:creationId xmlns:a16="http://schemas.microsoft.com/office/drawing/2014/main" id="{2BC894FA-AE00-200E-314C-CE3D03EBAA09}"/>
              </a:ext>
            </a:extLst>
          </p:cNvPr>
          <p:cNvSpPr txBox="1"/>
          <p:nvPr/>
        </p:nvSpPr>
        <p:spPr>
          <a:xfrm>
            <a:off x="235647" y="4991051"/>
            <a:ext cx="2323274" cy="1309397"/>
          </a:xfrm>
          <a:prstGeom prst="rect">
            <a:avLst/>
          </a:prstGeom>
        </p:spPr>
        <p:txBody>
          <a:bodyPr vert="horz" wrap="square" lIns="0" tIns="0" rIns="0" bIns="0" rtlCol="0" anchor="t" anchorCtr="0">
            <a:spAutoFit/>
          </a:bodyPr>
          <a:lstStyle>
            <a:defPPr>
              <a:defRPr lang="en-US"/>
            </a:defPPr>
            <a:lvl1pPr lvl="0" indent="0" defTabSz="1193860">
              <a:lnSpc>
                <a:spcPct val="110000"/>
              </a:lnSpc>
              <a:spcAft>
                <a:spcPts val="0"/>
              </a:spcAft>
              <a:buClr>
                <a:schemeClr val="tx2"/>
              </a:buClr>
              <a:defRPr sz="1400" b="0" spc="-13" baseline="0">
                <a:solidFill>
                  <a:schemeClr val="bg2"/>
                </a:solidFill>
              </a:defRPr>
            </a:lvl1pPr>
            <a:lvl2pPr marL="174930" lvl="1" indent="-174930" defTabSz="1218095" fontAlgn="base">
              <a:lnSpc>
                <a:spcPct val="110000"/>
              </a:lnSpc>
              <a:spcBef>
                <a:spcPct val="10000"/>
              </a:spcBef>
              <a:spcAft>
                <a:spcPts val="0"/>
              </a:spcAft>
              <a:buClr>
                <a:srgbClr val="051C2C"/>
              </a:buClr>
              <a:buSzPct val="125000"/>
              <a:buFont typeface="Arial" panose="020B0604020202020204" pitchFamily="34" charset="0"/>
              <a:buChar char="▪"/>
              <a:defRPr sz="1122" spc="-13" baseline="0">
                <a:solidFill>
                  <a:srgbClr val="000000"/>
                </a:solidFill>
                <a:latin typeface="Arial"/>
              </a:defRPr>
            </a:lvl2pPr>
            <a:lvl3pPr marL="515938" lvl="2" indent="-207963" defTabSz="1193860">
              <a:lnSpc>
                <a:spcPct val="110000"/>
              </a:lnSpc>
              <a:spcAft>
                <a:spcPts val="0"/>
              </a:spcAft>
              <a:buClr>
                <a:schemeClr val="bg2"/>
              </a:buClr>
              <a:buSzPct val="120000"/>
              <a:buFont typeface="Arial" panose="020B0604020202020204" pitchFamily="34" charset="0"/>
              <a:buChar char="–"/>
              <a:tabLst/>
              <a:defRPr sz="1400" spc="-13" baseline="0">
                <a:solidFill>
                  <a:schemeClr val="bg2"/>
                </a:solidFill>
              </a:defRPr>
            </a:lvl3pPr>
            <a:lvl4pPr marL="950913" lvl="3" indent="-258763" defTabSz="1193860">
              <a:lnSpc>
                <a:spcPct val="110000"/>
              </a:lnSpc>
              <a:spcAft>
                <a:spcPts val="0"/>
              </a:spcAft>
              <a:buClr>
                <a:schemeClr val="bg2"/>
              </a:buClr>
              <a:buSzPct val="120000"/>
              <a:buFont typeface=".LucidaGrandeUI" charset="0"/>
              <a:buChar char="▫"/>
              <a:tabLst/>
              <a:defRPr sz="1400" spc="-13" baseline="0">
                <a:solidFill>
                  <a:schemeClr val="bg2"/>
                </a:solidFill>
              </a:defRPr>
            </a:lvl4pPr>
            <a:lvl5pPr marL="1198563" lvl="4" indent="-258763" defTabSz="1193860">
              <a:lnSpc>
                <a:spcPct val="110000"/>
              </a:lnSpc>
              <a:spcAft>
                <a:spcPts val="0"/>
              </a:spcAft>
              <a:buClr>
                <a:schemeClr val="bg2"/>
              </a:buClr>
              <a:buSzPct val="100000"/>
              <a:buFont typeface=".AppleSystemUIFont" charset="-120"/>
              <a:buChar char="-"/>
              <a:tabLst/>
              <a:defRPr sz="1400" spc="-13" baseline="0">
                <a:solidFill>
                  <a:schemeClr val="bg2"/>
                </a:solidFill>
              </a:defRPr>
            </a:lvl5pPr>
            <a:lvl6pPr marL="999794" indent="-173575" defTabSz="1193860" fontAlgn="base">
              <a:spcBef>
                <a:spcPct val="0"/>
              </a:spcBef>
              <a:spcAft>
                <a:spcPct val="0"/>
              </a:spcAft>
              <a:buClr>
                <a:schemeClr val="tx2"/>
              </a:buClr>
              <a:buSzPct val="89000"/>
              <a:buFont typeface="Arial" charset="0"/>
              <a:buChar char="-"/>
              <a:defRPr sz="2133" baseline="0"/>
            </a:lvl6pPr>
            <a:lvl7pPr marL="999794" indent="-173575" defTabSz="1193860" fontAlgn="base">
              <a:spcBef>
                <a:spcPct val="0"/>
              </a:spcBef>
              <a:spcAft>
                <a:spcPct val="0"/>
              </a:spcAft>
              <a:buClr>
                <a:schemeClr val="tx2"/>
              </a:buClr>
              <a:buSzPct val="89000"/>
              <a:buFont typeface="Arial" charset="0"/>
              <a:buChar char="-"/>
              <a:defRPr sz="2133" baseline="0"/>
            </a:lvl7pPr>
            <a:lvl8pPr marL="999794" indent="-173575" defTabSz="1193860" fontAlgn="base">
              <a:spcBef>
                <a:spcPct val="0"/>
              </a:spcBef>
              <a:spcAft>
                <a:spcPct val="0"/>
              </a:spcAft>
              <a:buClr>
                <a:schemeClr val="tx2"/>
              </a:buClr>
              <a:buSzPct val="89000"/>
              <a:buFont typeface="Arial" charset="0"/>
              <a:buChar char="-"/>
              <a:defRPr sz="2133" baseline="0"/>
            </a:lvl8pPr>
            <a:lvl9pPr marL="999794" indent="-173575" defTabSz="1193860" fontAlgn="base">
              <a:spcBef>
                <a:spcPct val="0"/>
              </a:spcBef>
              <a:spcAft>
                <a:spcPct val="0"/>
              </a:spcAft>
              <a:buClr>
                <a:schemeClr val="tx2"/>
              </a:buClr>
              <a:buSzPct val="89000"/>
              <a:buFont typeface="Arial" charset="0"/>
              <a:buChar char="-"/>
              <a:defRPr sz="2133" baseline="0"/>
            </a:lvl9pPr>
          </a:lstStyle>
          <a:p>
            <a:pPr marL="0" marR="0" lvl="2" indent="0" algn="l" defTabSz="1218095" rtl="0" eaLnBrk="1" fontAlgn="base" latinLnBrk="0" hangingPunct="1">
              <a:lnSpc>
                <a:spcPct val="110000"/>
              </a:lnSpc>
              <a:spcBef>
                <a:spcPct val="10000"/>
              </a:spcBef>
              <a:spcAft>
                <a:spcPts val="600"/>
              </a:spcAft>
              <a:buClr>
                <a:srgbClr val="051C2C"/>
              </a:buClr>
              <a:buSzPct val="125000"/>
              <a:buFont typeface="Arial" panose="020B0604020202020204" pitchFamily="34" charset="0"/>
              <a:buNone/>
              <a:tabLst/>
              <a:defRPr/>
            </a:pPr>
            <a:r>
              <a:rPr kumimoji="0" lang="en-US" sz="1100" b="1" i="0" u="none" strike="noStrike" kern="1200" cap="none" spc="0" normalizeH="0" baseline="0" noProof="0" dirty="0">
                <a:ln>
                  <a:noFill/>
                </a:ln>
                <a:solidFill>
                  <a:schemeClr val="tx1"/>
                </a:solidFill>
                <a:effectLst/>
                <a:uLnTx/>
                <a:uFillTx/>
                <a:ea typeface="+mn-ea"/>
                <a:cs typeface="+mn-cs"/>
              </a:rPr>
              <a:t>Learning Materials &amp; Equipment</a:t>
            </a:r>
          </a:p>
          <a:p>
            <a:pPr marL="174625" marR="0" lvl="0" indent="-174625" algn="l" defTabSz="1193860" rtl="0" eaLnBrk="1" fontAlgn="auto" latinLnBrk="0" hangingPunct="1">
              <a:lnSpc>
                <a:spcPct val="107000"/>
              </a:lnSpc>
              <a:spcBef>
                <a:spcPts val="0"/>
              </a:spcBef>
              <a:spcAft>
                <a:spcPts val="600"/>
              </a:spcAft>
              <a:buClr>
                <a:srgbClr val="00599E"/>
              </a:buClr>
              <a:buSzTx/>
              <a:buFont typeface="Arial" panose="020B0604020202020204" pitchFamily="34" charset="0"/>
              <a:buChar char="•"/>
              <a:tabLst/>
              <a:defRPr/>
            </a:pPr>
            <a:r>
              <a:rPr kumimoji="0" lang="en-US" sz="1100" b="0" i="0" u="none" strike="noStrike" kern="1200" cap="none" spc="-13" normalizeH="0" baseline="0" noProof="0" dirty="0">
                <a:ln>
                  <a:noFill/>
                </a:ln>
                <a:solidFill>
                  <a:schemeClr val="tx1"/>
                </a:solidFill>
                <a:effectLst/>
                <a:uLnTx/>
                <a:uFillTx/>
                <a:ea typeface="Aptos" panose="020B0004020202020204" pitchFamily="34" charset="0"/>
                <a:cs typeface="Times New Roman" panose="02020603050405020304" pitchFamily="18" charset="0"/>
              </a:rPr>
              <a:t>Session slides</a:t>
            </a:r>
          </a:p>
          <a:p>
            <a:pPr marL="174625" marR="0" lvl="0" indent="-174625" algn="l" defTabSz="1193860" rtl="0" eaLnBrk="1" fontAlgn="auto" latinLnBrk="0" hangingPunct="1">
              <a:lnSpc>
                <a:spcPct val="107000"/>
              </a:lnSpc>
              <a:spcBef>
                <a:spcPts val="0"/>
              </a:spcBef>
              <a:spcAft>
                <a:spcPts val="600"/>
              </a:spcAft>
              <a:buClr>
                <a:srgbClr val="00599E"/>
              </a:buClr>
              <a:buSzTx/>
              <a:buFont typeface="Arial" panose="020B0604020202020204" pitchFamily="34" charset="0"/>
              <a:buChar char="•"/>
              <a:tabLst/>
              <a:defRPr/>
            </a:pPr>
            <a:r>
              <a:rPr lang="en-US" sz="1100" dirty="0">
                <a:solidFill>
                  <a:schemeClr val="tx1"/>
                </a:solidFill>
                <a:ea typeface="+mn-lt"/>
                <a:cs typeface="Times New Roman" panose="02020603050405020304" pitchFamily="18" charset="0"/>
              </a:rPr>
              <a:t>Instructors: 1 Laptop + screen to show slides</a:t>
            </a:r>
          </a:p>
          <a:p>
            <a:pPr marL="174625" marR="0" lvl="0" indent="-174625" algn="l" defTabSz="1193860" rtl="0" eaLnBrk="1" fontAlgn="auto" latinLnBrk="0" hangingPunct="1">
              <a:lnSpc>
                <a:spcPct val="107000"/>
              </a:lnSpc>
              <a:spcBef>
                <a:spcPts val="0"/>
              </a:spcBef>
              <a:spcAft>
                <a:spcPts val="600"/>
              </a:spcAft>
              <a:buClr>
                <a:srgbClr val="00599E"/>
              </a:buClr>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solidFill>
                <a:effectLst/>
                <a:uLnTx/>
                <a:uFillTx/>
                <a:ea typeface="+mn-lt"/>
                <a:cs typeface="Times New Roman" panose="02020603050405020304" pitchFamily="18" charset="0"/>
              </a:rPr>
              <a:t>Learners: Mobile phone or laptop to participate in the mini exercise</a:t>
            </a:r>
            <a:endParaRPr kumimoji="0" lang="en-US" sz="1100" b="0" i="0" u="none" strike="noStrike" kern="1200" cap="none" spc="0" normalizeH="0" baseline="0" noProof="0" dirty="0">
              <a:ln>
                <a:noFill/>
              </a:ln>
              <a:solidFill>
                <a:schemeClr val="tx1"/>
              </a:solidFill>
              <a:effectLst/>
              <a:uLnTx/>
              <a:uFillTx/>
              <a:ea typeface="+mn-lt"/>
              <a:cs typeface="Segoe UI"/>
            </a:endParaRPr>
          </a:p>
        </p:txBody>
      </p:sp>
      <p:graphicFrame>
        <p:nvGraphicFramePr>
          <p:cNvPr id="11" name="Table 10">
            <a:extLst>
              <a:ext uri="{FF2B5EF4-FFF2-40B4-BE49-F238E27FC236}">
                <a16:creationId xmlns:a16="http://schemas.microsoft.com/office/drawing/2014/main" id="{30ED4302-5781-5CA3-2B98-DF430322B583}"/>
              </a:ext>
            </a:extLst>
          </p:cNvPr>
          <p:cNvGraphicFramePr>
            <a:graphicFrameLocks noGrp="1"/>
          </p:cNvGraphicFramePr>
          <p:nvPr>
            <p:extLst>
              <p:ext uri="{D42A27DB-BD31-4B8C-83A1-F6EECF244321}">
                <p14:modId xmlns:p14="http://schemas.microsoft.com/office/powerpoint/2010/main" val="710235124"/>
              </p:ext>
            </p:extLst>
          </p:nvPr>
        </p:nvGraphicFramePr>
        <p:xfrm>
          <a:off x="3091862" y="431912"/>
          <a:ext cx="8794678" cy="5994176"/>
        </p:xfrm>
        <a:graphic>
          <a:graphicData uri="http://schemas.openxmlformats.org/drawingml/2006/table">
            <a:tbl>
              <a:tblPr firstRow="1"/>
              <a:tblGrid>
                <a:gridCol w="826082">
                  <a:extLst>
                    <a:ext uri="{9D8B030D-6E8A-4147-A177-3AD203B41FA5}">
                      <a16:colId xmlns:a16="http://schemas.microsoft.com/office/drawing/2014/main" val="2306593766"/>
                    </a:ext>
                  </a:extLst>
                </a:gridCol>
                <a:gridCol w="6335665">
                  <a:extLst>
                    <a:ext uri="{9D8B030D-6E8A-4147-A177-3AD203B41FA5}">
                      <a16:colId xmlns:a16="http://schemas.microsoft.com/office/drawing/2014/main" val="1596753419"/>
                    </a:ext>
                  </a:extLst>
                </a:gridCol>
                <a:gridCol w="1632931">
                  <a:extLst>
                    <a:ext uri="{9D8B030D-6E8A-4147-A177-3AD203B41FA5}">
                      <a16:colId xmlns:a16="http://schemas.microsoft.com/office/drawing/2014/main" val="2795577158"/>
                    </a:ext>
                  </a:extLst>
                </a:gridCol>
              </a:tblGrid>
              <a:tr h="262091">
                <a:tc>
                  <a:txBody>
                    <a:bodyPr/>
                    <a:lstStyle/>
                    <a:p>
                      <a:pPr algn="ctr" rtl="0"/>
                      <a:r>
                        <a:rPr lang="en-US" sz="1100" b="1" dirty="0">
                          <a:solidFill>
                            <a:schemeClr val="bg1"/>
                          </a:solidFill>
                          <a:effectLst/>
                          <a:latin typeface="+mn-lt"/>
                        </a:rPr>
                        <a:t>Est. Time</a:t>
                      </a:r>
                    </a:p>
                  </a:txBody>
                  <a:tcPr marL="45720" marR="45720"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rtl="0"/>
                      <a:r>
                        <a:rPr lang="en-US" sz="1100" b="1" dirty="0">
                          <a:solidFill>
                            <a:schemeClr val="bg1"/>
                          </a:solidFill>
                          <a:effectLst/>
                          <a:latin typeface="+mn-lt"/>
                        </a:rPr>
                        <a:t>Section: Key Topics &amp; Activities</a:t>
                      </a:r>
                    </a:p>
                  </a:txBody>
                  <a:tcPr marL="45720" marR="45720"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rtl="0"/>
                      <a:r>
                        <a:rPr lang="en-US" sz="1100" b="1" dirty="0">
                          <a:solidFill>
                            <a:schemeClr val="bg1"/>
                          </a:solidFill>
                          <a:effectLst/>
                          <a:latin typeface="+mn-lt"/>
                        </a:rPr>
                        <a:t>Notes for Planning</a:t>
                      </a:r>
                    </a:p>
                  </a:txBody>
                  <a:tcPr marL="45720" marR="45720"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936969849"/>
                  </a:ext>
                </a:extLst>
              </a:tr>
              <a:tr h="1223136">
                <a:tc>
                  <a:txBody>
                    <a:bodyPr/>
                    <a:lstStyle/>
                    <a:p>
                      <a:pPr marL="465138" lvl="1" indent="-403225" algn="l" rtl="0"/>
                      <a:r>
                        <a:rPr lang="en-US" sz="1100" b="1" dirty="0">
                          <a:effectLst/>
                          <a:latin typeface="+mn-lt"/>
                        </a:rPr>
                        <a:t>7 min </a:t>
                      </a:r>
                    </a:p>
                  </a:txBody>
                  <a:tcPr marL="45720" marR="4572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300"/>
                        </a:spcAft>
                        <a:buClrTx/>
                        <a:buSzTx/>
                        <a:buFont typeface="Arial" panose="020B0604020202020204" pitchFamily="34" charset="0"/>
                        <a:buNone/>
                        <a:tabLst/>
                        <a:defRPr/>
                      </a:pPr>
                      <a:r>
                        <a:rPr lang="en-US" sz="1100" b="1" dirty="0">
                          <a:solidFill>
                            <a:srgbClr val="0070C0"/>
                          </a:solidFill>
                          <a:effectLst/>
                          <a:latin typeface="+mn-lt"/>
                        </a:rPr>
                        <a:t>1: Welcome &amp; Unlock Your AI Mindset</a:t>
                      </a:r>
                      <a:endParaRPr lang="en-US" sz="1100" dirty="0">
                        <a:solidFill>
                          <a:srgbClr val="0070C0"/>
                        </a:solidFill>
                        <a:effectLst/>
                        <a:latin typeface="+mn-lt"/>
                      </a:endParaRPr>
                    </a:p>
                    <a:p>
                      <a:pPr marL="171450" indent="-171450" algn="l" rtl="0">
                        <a:spcAft>
                          <a:spcPts val="300"/>
                        </a:spcAft>
                        <a:buFont typeface="Arial" panose="020B0604020202020204" pitchFamily="34" charset="0"/>
                        <a:buChar char="•"/>
                      </a:pPr>
                      <a:r>
                        <a:rPr lang="en-US" sz="1100" dirty="0">
                          <a:effectLst/>
                          <a:latin typeface="+mn-lt"/>
                        </a:rPr>
                        <a:t>Introduction &amp; </a:t>
                      </a:r>
                      <a:r>
                        <a:rPr lang="en-US" sz="1100" b="1" dirty="0">
                          <a:effectLst/>
                          <a:latin typeface="+mn-lt"/>
                        </a:rPr>
                        <a:t>Housekeeping</a:t>
                      </a:r>
                      <a:r>
                        <a:rPr lang="en-US" sz="1100" dirty="0">
                          <a:effectLst/>
                          <a:latin typeface="+mn-lt"/>
                        </a:rPr>
                        <a:t>: Register for GWR challenge, open Copilot, and get ready for hands-on activities</a:t>
                      </a:r>
                    </a:p>
                    <a:p>
                      <a:pPr marL="171450" indent="-171450" algn="l" rtl="0">
                        <a:spcAft>
                          <a:spcPts val="300"/>
                        </a:spcAft>
                        <a:buFont typeface="Arial" panose="020B0604020202020204" pitchFamily="34" charset="0"/>
                        <a:buChar char="•"/>
                      </a:pPr>
                      <a:r>
                        <a:rPr lang="en-US" sz="1100" b="1" dirty="0">
                          <a:effectLst/>
                          <a:latin typeface="+mn-lt"/>
                        </a:rPr>
                        <a:t>Icebreaker—share your location and an adjective about AI in the chat</a:t>
                      </a:r>
                    </a:p>
                    <a:p>
                      <a:pPr marL="171450" indent="-171450" algn="l" rtl="0">
                        <a:spcAft>
                          <a:spcPts val="300"/>
                        </a:spcAft>
                        <a:buFont typeface="Arial" panose="020B0604020202020204" pitchFamily="34" charset="0"/>
                        <a:buChar char="•"/>
                      </a:pPr>
                      <a:r>
                        <a:rPr lang="en-US" sz="1100" dirty="0">
                          <a:effectLst/>
                          <a:latin typeface="+mn-lt"/>
                        </a:rPr>
                        <a:t>Reframing question to shift our mindset: What would you do with two extra hours each week?</a:t>
                      </a:r>
                    </a:p>
                    <a:p>
                      <a:pPr marL="171450" indent="-171450" algn="l" rtl="0">
                        <a:spcAft>
                          <a:spcPts val="300"/>
                        </a:spcAft>
                        <a:buFont typeface="Arial" panose="020B0604020202020204" pitchFamily="34" charset="0"/>
                        <a:buChar char="•"/>
                      </a:pPr>
                      <a:r>
                        <a:rPr lang="en-US" sz="1100" dirty="0">
                          <a:effectLst/>
                          <a:latin typeface="+mn-lt"/>
                        </a:rPr>
                        <a:t>Session Goal: Identify one small way AI can enhance your work today (“AI Kickstarter”)</a:t>
                      </a:r>
                    </a:p>
                  </a:txBody>
                  <a:tcPr marL="45720" marR="4572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algn="l" rtl="0">
                        <a:spcAft>
                          <a:spcPts val="300"/>
                        </a:spcAft>
                        <a:buFont typeface="Arial" panose="020B0604020202020204" pitchFamily="34" charset="0"/>
                        <a:buChar char="•"/>
                      </a:pPr>
                      <a:r>
                        <a:rPr lang="en-US" sz="1100" dirty="0">
                          <a:effectLst/>
                          <a:latin typeface="+mn-lt"/>
                        </a:rPr>
                        <a:t>For in-person delivery, icebreaker can be adapted to writing adjectives on sticky notes for a flip chart activity.</a:t>
                      </a:r>
                    </a:p>
                  </a:txBody>
                  <a:tcPr marL="45720" marR="4572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7827810"/>
                  </a:ext>
                </a:extLst>
              </a:tr>
              <a:tr h="1056071">
                <a:tc>
                  <a:txBody>
                    <a:bodyPr/>
                    <a:lstStyle/>
                    <a:p>
                      <a:pPr marL="465138" lvl="1" indent="-403225" algn="l" rtl="0"/>
                      <a:r>
                        <a:rPr lang="en-US" sz="1100" b="1" dirty="0">
                          <a:effectLst/>
                          <a:latin typeface="+mn-lt"/>
                        </a:rPr>
                        <a:t>6 min</a:t>
                      </a:r>
                    </a:p>
                  </a:txBody>
                  <a:tcPr marL="45720" marR="4572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300"/>
                        </a:spcAft>
                        <a:buClrTx/>
                        <a:buSzTx/>
                        <a:buFont typeface="Arial" panose="020B0604020202020204" pitchFamily="34" charset="0"/>
                        <a:buNone/>
                        <a:tabLst/>
                        <a:defRPr/>
                      </a:pPr>
                      <a:r>
                        <a:rPr lang="en-US" sz="1100" b="1" dirty="0">
                          <a:solidFill>
                            <a:srgbClr val="0070C0"/>
                          </a:solidFill>
                          <a:effectLst/>
                          <a:latin typeface="+mn-lt"/>
                        </a:rPr>
                        <a:t>2: Meet Your AI Work Buddy: How AI Can Help You</a:t>
                      </a:r>
                      <a:endParaRPr lang="en-US" sz="1100" dirty="0">
                        <a:solidFill>
                          <a:srgbClr val="0070C0"/>
                        </a:solidFill>
                        <a:effectLst/>
                        <a:latin typeface="+mn-lt"/>
                      </a:endParaRPr>
                    </a:p>
                    <a:p>
                      <a:pPr marL="171450" indent="-171450" algn="l" rtl="0">
                        <a:spcAft>
                          <a:spcPts val="300"/>
                        </a:spcAft>
                        <a:buFont typeface="Arial" panose="020B0604020202020204" pitchFamily="34" charset="0"/>
                        <a:buChar char="•"/>
                      </a:pPr>
                      <a:r>
                        <a:rPr lang="en-US" sz="1100" b="1" dirty="0">
                          <a:effectLst/>
                          <a:latin typeface="+mn-lt"/>
                        </a:rPr>
                        <a:t>What is AI &amp; Generative AI? </a:t>
                      </a:r>
                      <a:r>
                        <a:rPr lang="en-US" sz="1100" dirty="0">
                          <a:effectLst/>
                          <a:latin typeface="+mn-lt"/>
                        </a:rPr>
                        <a:t>Simple explanation and core benefits</a:t>
                      </a:r>
                    </a:p>
                    <a:p>
                      <a:pPr marL="171450" indent="-171450" algn="l" rtl="0">
                        <a:spcAft>
                          <a:spcPts val="300"/>
                        </a:spcAft>
                        <a:buFont typeface="Arial" panose="020B0604020202020204" pitchFamily="34" charset="0"/>
                        <a:buChar char="•"/>
                      </a:pPr>
                      <a:r>
                        <a:rPr lang="en-US" sz="1100" b="1" dirty="0">
                          <a:effectLst/>
                          <a:latin typeface="+mn-lt"/>
                        </a:rPr>
                        <a:t>Why AI Matters Now: </a:t>
                      </a:r>
                      <a:r>
                        <a:rPr lang="en-US" sz="1100" dirty="0">
                          <a:effectLst/>
                          <a:latin typeface="+mn-lt"/>
                        </a:rPr>
                        <a:t>Work is getting faster, and AI helps us keep up</a:t>
                      </a:r>
                    </a:p>
                    <a:p>
                      <a:pPr marL="171450" indent="-171450" algn="l" rtl="0">
                        <a:spcAft>
                          <a:spcPts val="300"/>
                        </a:spcAft>
                        <a:buFont typeface="Arial" panose="020B0604020202020204" pitchFamily="34" charset="0"/>
                        <a:buChar char="•"/>
                      </a:pPr>
                      <a:r>
                        <a:rPr lang="en-US" sz="1100" b="1" dirty="0">
                          <a:effectLst/>
                          <a:latin typeface="+mn-lt"/>
                        </a:rPr>
                        <a:t>Common AI use cases </a:t>
                      </a:r>
                      <a:r>
                        <a:rPr lang="en-US" sz="1100" dirty="0">
                          <a:effectLst/>
                          <a:latin typeface="+mn-lt"/>
                        </a:rPr>
                        <a:t>across functions and industries: From drafting emails to creating AI-powered customer support</a:t>
                      </a:r>
                    </a:p>
                  </a:txBody>
                  <a:tcPr marL="45720" marR="4572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algn="l" rtl="0">
                        <a:spcAft>
                          <a:spcPts val="300"/>
                        </a:spcAft>
                        <a:buFont typeface="Arial" panose="020B0604020202020204" pitchFamily="34" charset="0"/>
                        <a:buChar char="•"/>
                      </a:pPr>
                      <a:endParaRPr lang="en-US" sz="1100" dirty="0">
                        <a:effectLst/>
                        <a:latin typeface="+mn-lt"/>
                      </a:endParaRPr>
                    </a:p>
                  </a:txBody>
                  <a:tcPr marL="45720" marR="4572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9442375"/>
                  </a:ext>
                </a:extLst>
              </a:tr>
              <a:tr h="1200688">
                <a:tc>
                  <a:txBody>
                    <a:bodyPr/>
                    <a:lstStyle/>
                    <a:p>
                      <a:pPr marL="465138" lvl="1" indent="-403225" algn="l" rtl="0"/>
                      <a:r>
                        <a:rPr lang="en-US" sz="1100" b="1" dirty="0">
                          <a:effectLst/>
                          <a:latin typeface="+mn-lt"/>
                        </a:rPr>
                        <a:t>15 min</a:t>
                      </a:r>
                    </a:p>
                  </a:txBody>
                  <a:tcPr marL="45720" marR="4572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l" defTabSz="932742" rtl="0" eaLnBrk="1" latinLnBrk="0" hangingPunct="1">
                        <a:spcAft>
                          <a:spcPts val="300"/>
                        </a:spcAft>
                        <a:buFont typeface="Arial" panose="020B0604020202020204" pitchFamily="34" charset="0"/>
                        <a:buNone/>
                      </a:pPr>
                      <a:r>
                        <a:rPr lang="en-US" sz="1100" b="1" kern="1200" dirty="0">
                          <a:solidFill>
                            <a:srgbClr val="0070C0"/>
                          </a:solidFill>
                          <a:effectLst/>
                          <a:latin typeface="+mn-lt"/>
                          <a:ea typeface="+mn-ea"/>
                          <a:cs typeface="+mn-cs"/>
                        </a:rPr>
                        <a:t>3: Solve Real-Life Work Problems with AI </a:t>
                      </a:r>
                      <a:r>
                        <a:rPr lang="en-US" sz="1100" b="1" kern="1200" dirty="0">
                          <a:solidFill>
                            <a:schemeClr val="tx1"/>
                          </a:solidFill>
                          <a:effectLst/>
                          <a:latin typeface="+mn-lt"/>
                          <a:ea typeface="+mn-ea"/>
                          <a:cs typeface="+mn-cs"/>
                        </a:rPr>
                        <a:t>– Discover your AI Kickstarter task</a:t>
                      </a:r>
                    </a:p>
                    <a:p>
                      <a:pPr marL="171450" indent="-171450" algn="l" defTabSz="932742" rtl="0" eaLnBrk="1" latinLnBrk="0" hangingPunct="1">
                        <a:spcAft>
                          <a:spcPts val="300"/>
                        </a:spcAft>
                        <a:buFont typeface="Arial" panose="020B0604020202020204" pitchFamily="34" charset="0"/>
                        <a:buChar char="•"/>
                      </a:pPr>
                      <a:r>
                        <a:rPr lang="en-US" sz="1100" kern="1200" dirty="0">
                          <a:solidFill>
                            <a:schemeClr val="tx1"/>
                          </a:solidFill>
                          <a:effectLst/>
                          <a:latin typeface="+mn-lt"/>
                          <a:ea typeface="+mn-ea"/>
                          <a:cs typeface="+mn-cs"/>
                        </a:rPr>
                        <a:t>Case examples: </a:t>
                      </a:r>
                      <a:r>
                        <a:rPr lang="en-US" sz="1100" b="1" kern="1200" dirty="0">
                          <a:solidFill>
                            <a:schemeClr val="tx1"/>
                          </a:solidFill>
                          <a:effectLst/>
                          <a:latin typeface="+mn-lt"/>
                          <a:ea typeface="+mn-ea"/>
                          <a:cs typeface="+mn-cs"/>
                        </a:rPr>
                        <a:t>How businesses are transforming their business with AI + impact stories</a:t>
                      </a:r>
                    </a:p>
                    <a:p>
                      <a:pPr marL="637821" lvl="1" indent="-171450" algn="l" defTabSz="932742" rtl="0" eaLnBrk="1" latinLnBrk="0" hangingPunct="1">
                        <a:spcAft>
                          <a:spcPts val="300"/>
                        </a:spcAft>
                        <a:buFont typeface="Aptos" panose="020B0004020202020204" pitchFamily="34" charset="0"/>
                        <a:buChar char="–"/>
                      </a:pPr>
                      <a:r>
                        <a:rPr lang="en-US" sz="1100" kern="1200" dirty="0">
                          <a:solidFill>
                            <a:schemeClr val="tx1"/>
                          </a:solidFill>
                          <a:effectLst/>
                          <a:latin typeface="+mn-lt"/>
                          <a:ea typeface="+mn-ea"/>
                          <a:cs typeface="+mn-cs"/>
                        </a:rPr>
                        <a:t>Finastra example: using AI to improve efficiency in marketing workflows</a:t>
                      </a:r>
                    </a:p>
                    <a:p>
                      <a:pPr marL="171450" indent="-171450" algn="l" defTabSz="932742" rtl="0" eaLnBrk="1" latinLnBrk="0" hangingPunct="1">
                        <a:spcAft>
                          <a:spcPts val="300"/>
                        </a:spcAft>
                        <a:buFont typeface="Arial" panose="020B0604020202020204" pitchFamily="34" charset="0"/>
                        <a:buChar char="•"/>
                      </a:pPr>
                      <a:r>
                        <a:rPr lang="en-US" sz="1100" b="1" kern="1200" dirty="0">
                          <a:solidFill>
                            <a:schemeClr val="tx1"/>
                          </a:solidFill>
                          <a:effectLst/>
                          <a:latin typeface="+mn-lt"/>
                          <a:ea typeface="+mn-ea"/>
                          <a:cs typeface="+mn-cs"/>
                        </a:rPr>
                        <a:t>Exploring AI opportunities </a:t>
                      </a:r>
                      <a:r>
                        <a:rPr lang="en-US" sz="1100" kern="1200" dirty="0">
                          <a:solidFill>
                            <a:schemeClr val="tx1"/>
                          </a:solidFill>
                          <a:effectLst/>
                          <a:latin typeface="+mn-lt"/>
                          <a:ea typeface="+mn-ea"/>
                          <a:cs typeface="+mn-cs"/>
                        </a:rPr>
                        <a:t>for your own role: Common use cases and real examples</a:t>
                      </a:r>
                    </a:p>
                    <a:p>
                      <a:pPr marL="171450" indent="-171450" algn="l" defTabSz="932742" rtl="0" eaLnBrk="1" latinLnBrk="0" hangingPunct="1">
                        <a:spcAft>
                          <a:spcPts val="300"/>
                        </a:spcAft>
                        <a:buFont typeface="Arial" panose="020B0604020202020204" pitchFamily="34" charset="0"/>
                        <a:buChar char="•"/>
                      </a:pPr>
                      <a:r>
                        <a:rPr lang="en-US" sz="1100" b="1" kern="1200" dirty="0">
                          <a:solidFill>
                            <a:schemeClr val="tx1"/>
                          </a:solidFill>
                          <a:effectLst/>
                          <a:latin typeface="+mn-lt"/>
                          <a:ea typeface="+mn-ea"/>
                          <a:cs typeface="+mn-cs"/>
                        </a:rPr>
                        <a:t>Video Inspiration: </a:t>
                      </a:r>
                      <a:r>
                        <a:rPr lang="en-US" sz="1100" kern="1200" dirty="0">
                          <a:solidFill>
                            <a:schemeClr val="tx1"/>
                          </a:solidFill>
                          <a:effectLst/>
                          <a:latin typeface="+mn-lt"/>
                          <a:ea typeface="+mn-ea"/>
                          <a:cs typeface="+mn-cs"/>
                        </a:rPr>
                        <a:t>Short clips from Microsoft colleagues using AI in their roles</a:t>
                      </a:r>
                    </a:p>
                    <a:p>
                      <a:pPr marL="171450" indent="-171450" algn="l" defTabSz="932742" rtl="0" eaLnBrk="1" latinLnBrk="0" hangingPunct="1">
                        <a:spcAft>
                          <a:spcPts val="300"/>
                        </a:spcAft>
                        <a:buFont typeface="Arial" panose="020B0604020202020204" pitchFamily="34" charset="0"/>
                        <a:buChar char="•"/>
                      </a:pPr>
                      <a:r>
                        <a:rPr lang="en-US" sz="1100" b="1" kern="1200" dirty="0">
                          <a:solidFill>
                            <a:schemeClr val="tx1"/>
                          </a:solidFill>
                          <a:effectLst/>
                          <a:latin typeface="+mn-lt"/>
                          <a:ea typeface="+mn-ea"/>
                          <a:cs typeface="+mn-cs"/>
                        </a:rPr>
                        <a:t>Self-Reflection Exercise (3 min)</a:t>
                      </a:r>
                      <a:r>
                        <a:rPr lang="en-US" sz="1100" kern="1200" dirty="0">
                          <a:solidFill>
                            <a:schemeClr val="tx1"/>
                          </a:solidFill>
                          <a:effectLst/>
                          <a:latin typeface="+mn-lt"/>
                          <a:ea typeface="+mn-ea"/>
                          <a:cs typeface="+mn-cs"/>
                        </a:rPr>
                        <a:t>: Identify your own “AI Kickstarter” task</a:t>
                      </a:r>
                    </a:p>
                  </a:txBody>
                  <a:tcPr marL="45720" marR="4572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marR="0" lvl="0" indent="-171450" algn="l" defTabSz="932742"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100" dirty="0">
                          <a:effectLst/>
                          <a:latin typeface="+mn-lt"/>
                        </a:rPr>
                        <a:t>Self-reflection can be adapted to pair activities based on cohort size</a:t>
                      </a:r>
                      <a:endParaRPr lang="en-US" sz="1100" kern="1200" dirty="0">
                        <a:solidFill>
                          <a:schemeClr val="tx1"/>
                        </a:solidFill>
                        <a:effectLst/>
                        <a:latin typeface="+mn-lt"/>
                        <a:ea typeface="+mn-ea"/>
                        <a:cs typeface="+mn-cs"/>
                      </a:endParaRPr>
                    </a:p>
                  </a:txBody>
                  <a:tcPr marL="45720" marR="4572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3802761"/>
                  </a:ext>
                </a:extLst>
              </a:tr>
              <a:tr h="979488">
                <a:tc>
                  <a:txBody>
                    <a:bodyPr/>
                    <a:lstStyle/>
                    <a:p>
                      <a:pPr marL="465138" lvl="1" indent="-403225" algn="l" rtl="0"/>
                      <a:r>
                        <a:rPr lang="en-US" sz="1100" b="1" dirty="0">
                          <a:effectLst/>
                          <a:latin typeface="+mn-lt"/>
                        </a:rPr>
                        <a:t>12 min</a:t>
                      </a:r>
                    </a:p>
                  </a:txBody>
                  <a:tcPr marL="45720" marR="4572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l" rtl="0" eaLnBrk="1" fontAlgn="ctr" latinLnBrk="0" hangingPunct="1">
                        <a:spcAft>
                          <a:spcPts val="300"/>
                        </a:spcAft>
                        <a:buFont typeface="Arial" panose="020B0604020202020204" pitchFamily="34" charset="0"/>
                        <a:buNone/>
                      </a:pPr>
                      <a:r>
                        <a:rPr lang="en-US" sz="1100" b="1" kern="1200" dirty="0">
                          <a:solidFill>
                            <a:srgbClr val="0070C0"/>
                          </a:solidFill>
                          <a:effectLst/>
                          <a:latin typeface="+mn-lt"/>
                          <a:ea typeface="+mn-ea"/>
                          <a:cs typeface="+mn-cs"/>
                        </a:rPr>
                        <a:t>4: Practice Basic Prompts with a Mini Exercise</a:t>
                      </a:r>
                      <a:r>
                        <a:rPr lang="en-US" sz="1100" kern="1200" dirty="0">
                          <a:solidFill>
                            <a:srgbClr val="0070C0"/>
                          </a:solidFill>
                          <a:effectLst/>
                          <a:latin typeface="+mn-lt"/>
                          <a:ea typeface="+mn-ea"/>
                          <a:cs typeface="+mn-cs"/>
                        </a:rPr>
                        <a:t> </a:t>
                      </a:r>
                    </a:p>
                    <a:p>
                      <a:pPr marL="171450" indent="-171450" algn="l" rtl="0" eaLnBrk="1" fontAlgn="ctr" latinLnBrk="0" hangingPunct="1">
                        <a:spcAft>
                          <a:spcPts val="300"/>
                        </a:spcAft>
                        <a:buFont typeface="Arial" panose="020B0604020202020204" pitchFamily="34" charset="0"/>
                        <a:buChar char="•"/>
                      </a:pPr>
                      <a:r>
                        <a:rPr lang="en-US" sz="1100" b="1" kern="1200" dirty="0">
                          <a:solidFill>
                            <a:schemeClr val="tx1"/>
                          </a:solidFill>
                          <a:effectLst/>
                          <a:latin typeface="+mn-lt"/>
                          <a:ea typeface="+mn-ea"/>
                          <a:cs typeface="+mn-cs"/>
                        </a:rPr>
                        <a:t>Prompting Basics: </a:t>
                      </a:r>
                      <a:r>
                        <a:rPr lang="en-US" sz="1100" kern="1200" dirty="0">
                          <a:solidFill>
                            <a:schemeClr val="tx1"/>
                          </a:solidFill>
                          <a:effectLst/>
                          <a:latin typeface="+mn-lt"/>
                          <a:ea typeface="+mn-ea"/>
                          <a:cs typeface="+mn-cs"/>
                        </a:rPr>
                        <a:t>How to structure effective AI prompts</a:t>
                      </a:r>
                    </a:p>
                    <a:p>
                      <a:pPr marL="171450" indent="-171450" algn="l" rtl="0" eaLnBrk="1" fontAlgn="ctr" latinLnBrk="0" hangingPunct="1">
                        <a:spcAft>
                          <a:spcPts val="300"/>
                        </a:spcAft>
                        <a:buFont typeface="Arial" panose="020B0604020202020204" pitchFamily="34" charset="0"/>
                        <a:buChar char="•"/>
                      </a:pPr>
                      <a:r>
                        <a:rPr lang="en-US" sz="1100" b="1" kern="1200" dirty="0">
                          <a:solidFill>
                            <a:schemeClr val="tx1"/>
                          </a:solidFill>
                          <a:effectLst/>
                          <a:latin typeface="+mn-lt"/>
                          <a:ea typeface="+mn-ea"/>
                          <a:cs typeface="+mn-cs"/>
                        </a:rPr>
                        <a:t>Live Demo: Comparing weak vs. strong prompts in Copilot</a:t>
                      </a:r>
                    </a:p>
                    <a:p>
                      <a:pPr marL="171450" indent="-171450" algn="l" rtl="0" eaLnBrk="1" fontAlgn="ctr" latinLnBrk="0" hangingPunct="1">
                        <a:spcAft>
                          <a:spcPts val="300"/>
                        </a:spcAft>
                        <a:buFont typeface="Arial" panose="020B0604020202020204" pitchFamily="34" charset="0"/>
                        <a:buChar char="•"/>
                      </a:pPr>
                      <a:r>
                        <a:rPr lang="en-US" sz="1100" b="1" kern="1200" dirty="0">
                          <a:solidFill>
                            <a:schemeClr val="tx1"/>
                          </a:solidFill>
                          <a:effectLst/>
                          <a:latin typeface="+mn-lt"/>
                          <a:ea typeface="+mn-ea"/>
                          <a:cs typeface="+mn-cs"/>
                        </a:rPr>
                        <a:t>Mini Exercise (7 min): </a:t>
                      </a:r>
                      <a:r>
                        <a:rPr lang="en-US" sz="1100" kern="1200" dirty="0">
                          <a:solidFill>
                            <a:schemeClr val="tx1"/>
                          </a:solidFill>
                          <a:effectLst/>
                          <a:latin typeface="+mn-lt"/>
                          <a:ea typeface="+mn-ea"/>
                          <a:cs typeface="+mn-cs"/>
                        </a:rPr>
                        <a:t>Draft and test your own AI prompt for your AI Kickstarter task; Share key learnings and insights with peers.</a:t>
                      </a:r>
                    </a:p>
                  </a:txBody>
                  <a:tcPr marL="45720" marR="4572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marR="0" lvl="0" indent="-171450" algn="l" defTabSz="932742" rtl="0" eaLnBrk="1" fontAlgn="ctr" latinLnBrk="0" hangingPunct="1">
                        <a:lnSpc>
                          <a:spcPct val="100000"/>
                        </a:lnSpc>
                        <a:spcBef>
                          <a:spcPts val="0"/>
                        </a:spcBef>
                        <a:spcAft>
                          <a:spcPts val="300"/>
                        </a:spcAft>
                        <a:buClrTx/>
                        <a:buSzTx/>
                        <a:buFont typeface="Arial" panose="020B0604020202020204" pitchFamily="34" charset="0"/>
                        <a:buChar char="•"/>
                        <a:tabLst/>
                        <a:defRPr/>
                      </a:pPr>
                      <a:r>
                        <a:rPr lang="en-US" sz="1100" dirty="0">
                          <a:effectLst/>
                          <a:latin typeface="+mn-lt"/>
                        </a:rPr>
                        <a:t>Mini-exercise can be converted into small group breakouts (5-6 participants) if needed</a:t>
                      </a:r>
                    </a:p>
                  </a:txBody>
                  <a:tcPr marL="45720" marR="4572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9584902"/>
                  </a:ext>
                </a:extLst>
              </a:tr>
              <a:tr h="1094614">
                <a:tc>
                  <a:txBody>
                    <a:bodyPr/>
                    <a:lstStyle/>
                    <a:p>
                      <a:pPr marL="465138" lvl="1" indent="-403225" algn="l" rtl="0"/>
                      <a:r>
                        <a:rPr lang="en-US" sz="1100" b="1" dirty="0">
                          <a:effectLst/>
                          <a:latin typeface="+mn-lt"/>
                        </a:rPr>
                        <a:t>10 min</a:t>
                      </a:r>
                    </a:p>
                  </a:txBody>
                  <a:tcPr marL="45720" marR="4572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l" defTabSz="932742" rtl="0" eaLnBrk="1" fontAlgn="ctr" latinLnBrk="0" hangingPunct="1">
                        <a:spcAft>
                          <a:spcPts val="300"/>
                        </a:spcAft>
                        <a:buFont typeface="Arial" panose="020B0604020202020204" pitchFamily="34" charset="0"/>
                        <a:buNone/>
                      </a:pPr>
                      <a:r>
                        <a:rPr lang="en-US" sz="1100" b="1" kern="1200" dirty="0">
                          <a:solidFill>
                            <a:srgbClr val="0070C0"/>
                          </a:solidFill>
                          <a:effectLst/>
                          <a:latin typeface="+mn-lt"/>
                          <a:ea typeface="+mn-ea"/>
                          <a:cs typeface="+mn-cs"/>
                        </a:rPr>
                        <a:t>5: Plan Small, Easy Actions: Quick Wins to Work Smarter</a:t>
                      </a:r>
                    </a:p>
                    <a:p>
                      <a:pPr marL="171450" indent="-171450" algn="l" defTabSz="932742" rtl="0" eaLnBrk="1" fontAlgn="ctr" latinLnBrk="0" hangingPunct="1">
                        <a:spcAft>
                          <a:spcPts val="300"/>
                        </a:spcAft>
                        <a:buFont typeface="Arial" panose="020B0604020202020204" pitchFamily="34" charset="0"/>
                        <a:buChar char="•"/>
                      </a:pPr>
                      <a:r>
                        <a:rPr lang="en-US" sz="1100" b="1" kern="1200" dirty="0">
                          <a:solidFill>
                            <a:schemeClr val="tx1"/>
                          </a:solidFill>
                          <a:effectLst/>
                          <a:latin typeface="+mn-lt"/>
                          <a:ea typeface="+mn-ea"/>
                          <a:cs typeface="+mn-cs"/>
                        </a:rPr>
                        <a:t>Using AI Responsibly: </a:t>
                      </a:r>
                      <a:r>
                        <a:rPr lang="en-US" sz="1100" kern="1200" dirty="0">
                          <a:solidFill>
                            <a:schemeClr val="tx1"/>
                          </a:solidFill>
                          <a:effectLst/>
                          <a:latin typeface="+mn-lt"/>
                          <a:ea typeface="+mn-ea"/>
                          <a:cs typeface="+mn-cs"/>
                        </a:rPr>
                        <a:t>Fairness, privacy, accuracy, and bias awareness</a:t>
                      </a:r>
                    </a:p>
                    <a:p>
                      <a:pPr marL="171450" indent="-171450" algn="l" defTabSz="932742" rtl="0" eaLnBrk="1" fontAlgn="ctr" latinLnBrk="0" hangingPunct="1">
                        <a:spcAft>
                          <a:spcPts val="300"/>
                        </a:spcAft>
                        <a:buFont typeface="Arial" panose="020B0604020202020204" pitchFamily="34" charset="0"/>
                        <a:buChar char="•"/>
                      </a:pPr>
                      <a:r>
                        <a:rPr lang="en-US" sz="1100" b="1" kern="1200" dirty="0">
                          <a:solidFill>
                            <a:schemeClr val="tx1"/>
                          </a:solidFill>
                          <a:effectLst/>
                          <a:latin typeface="+mn-lt"/>
                          <a:ea typeface="+mn-ea"/>
                          <a:cs typeface="+mn-cs"/>
                        </a:rPr>
                        <a:t>Building AI Habits: </a:t>
                      </a:r>
                      <a:r>
                        <a:rPr lang="en-US" sz="1100" kern="1200" dirty="0">
                          <a:solidFill>
                            <a:schemeClr val="tx1"/>
                          </a:solidFill>
                          <a:effectLst/>
                          <a:latin typeface="+mn-lt"/>
                          <a:ea typeface="+mn-ea"/>
                          <a:cs typeface="+mn-cs"/>
                        </a:rPr>
                        <a:t>Identify an AI-powered task to try daily</a:t>
                      </a:r>
                    </a:p>
                    <a:p>
                      <a:pPr marL="637821" lvl="1" indent="-171450" algn="l" defTabSz="932742" rtl="0" eaLnBrk="1" fontAlgn="ctr" latinLnBrk="0" hangingPunct="1">
                        <a:spcAft>
                          <a:spcPts val="300"/>
                        </a:spcAft>
                        <a:buFont typeface="Aptos" panose="020B0004020202020204" pitchFamily="34" charset="0"/>
                        <a:buChar char="–"/>
                      </a:pPr>
                      <a:r>
                        <a:rPr lang="en-US" sz="1100" kern="1200" dirty="0">
                          <a:solidFill>
                            <a:schemeClr val="tx1"/>
                          </a:solidFill>
                          <a:effectLst/>
                          <a:latin typeface="+mn-lt"/>
                          <a:ea typeface="+mn-ea"/>
                          <a:cs typeface="+mn-cs"/>
                        </a:rPr>
                        <a:t>Tips: Set reminders, choose an accountability buddy, and integrate AI into your workflow</a:t>
                      </a:r>
                    </a:p>
                    <a:p>
                      <a:pPr marL="171450" indent="-171450" algn="l" defTabSz="932742" rtl="0" eaLnBrk="1" fontAlgn="ctr" latinLnBrk="0" hangingPunct="1">
                        <a:spcAft>
                          <a:spcPts val="300"/>
                        </a:spcAft>
                        <a:buFont typeface="Arial" panose="020B0604020202020204" pitchFamily="34" charset="0"/>
                        <a:buChar char="•"/>
                      </a:pPr>
                      <a:r>
                        <a:rPr lang="en-US" sz="1100" b="1" kern="1200" dirty="0">
                          <a:solidFill>
                            <a:schemeClr val="tx1"/>
                          </a:solidFill>
                          <a:effectLst/>
                          <a:latin typeface="+mn-lt"/>
                          <a:ea typeface="+mn-ea"/>
                          <a:cs typeface="+mn-cs"/>
                        </a:rPr>
                        <a:t>Celebration &amp; Badge: </a:t>
                      </a:r>
                      <a:r>
                        <a:rPr lang="en-US" sz="1100" kern="1200" dirty="0">
                          <a:solidFill>
                            <a:schemeClr val="tx1"/>
                          </a:solidFill>
                          <a:effectLst/>
                          <a:latin typeface="+mn-lt"/>
                          <a:ea typeface="+mn-ea"/>
                          <a:cs typeface="+mn-cs"/>
                        </a:rPr>
                        <a:t>Claim your Guinness World Record AI Skills Fest badge!</a:t>
                      </a:r>
                    </a:p>
                  </a:txBody>
                  <a:tcPr marL="45720" marR="4572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algn="l" defTabSz="932742" rtl="0" eaLnBrk="1" fontAlgn="ctr" latinLnBrk="0" hangingPunct="1">
                        <a:spcAft>
                          <a:spcPts val="300"/>
                        </a:spcAft>
                        <a:buFont typeface="Arial" panose="020B0604020202020204" pitchFamily="34" charset="0"/>
                        <a:buChar char="•"/>
                      </a:pPr>
                      <a:r>
                        <a:rPr lang="en-US" sz="1100" kern="1200" dirty="0">
                          <a:solidFill>
                            <a:schemeClr val="tx1"/>
                          </a:solidFill>
                          <a:effectLst/>
                          <a:latin typeface="+mn-lt"/>
                          <a:ea typeface="+mn-ea"/>
                          <a:cs typeface="+mn-cs"/>
                        </a:rPr>
                        <a:t>CTA for GWR badge post 4/7 – 4/8 can be converted into a 50-Day Challenge</a:t>
                      </a:r>
                    </a:p>
                  </a:txBody>
                  <a:tcPr marL="45720" marR="4572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39227463"/>
                  </a:ext>
                </a:extLst>
              </a:tr>
            </a:tbl>
          </a:graphicData>
        </a:graphic>
      </p:graphicFrame>
    </p:spTree>
    <p:extLst>
      <p:ext uri="{BB962C8B-B14F-4D97-AF65-F5344CB8AC3E}">
        <p14:creationId xmlns:p14="http://schemas.microsoft.com/office/powerpoint/2010/main" val="186440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65C79-B81E-9E13-573B-48BA1EEF5978}"/>
            </a:ext>
          </a:extLst>
        </p:cNvPr>
        <p:cNvGrpSpPr/>
        <p:nvPr/>
      </p:nvGrpSpPr>
      <p:grpSpPr>
        <a:xfrm>
          <a:off x="0" y="0"/>
          <a:ext cx="0" cy="0"/>
          <a:chOff x="0" y="0"/>
          <a:chExt cx="0" cy="0"/>
        </a:xfrm>
      </p:grpSpPr>
      <p:sp>
        <p:nvSpPr>
          <p:cNvPr id="7" name="Title 5">
            <a:extLst>
              <a:ext uri="{FF2B5EF4-FFF2-40B4-BE49-F238E27FC236}">
                <a16:creationId xmlns:a16="http://schemas.microsoft.com/office/drawing/2014/main" id="{DDA256C7-EC00-75D6-9A0E-7812A4657EEB}"/>
              </a:ext>
            </a:extLst>
          </p:cNvPr>
          <p:cNvSpPr txBox="1">
            <a:spLocks noGrp="1"/>
          </p:cNvSpPr>
          <p:nvPr>
            <p:ph type="title" idx="4294967295"/>
          </p:nvPr>
        </p:nvSpPr>
        <p:spPr>
          <a:xfrm>
            <a:off x="457200" y="457200"/>
            <a:ext cx="3248808" cy="492443"/>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Segoe Sans Display Semibold" pitchFamily="2" charset="0"/>
                <a:ea typeface="+mj-ea"/>
                <a:cs typeface="Segoe Sans Display Semibold" pitchFamily="2" charset="0"/>
              </a:rPr>
              <a:t>Session timing</a:t>
            </a:r>
          </a:p>
        </p:txBody>
      </p:sp>
      <p:sp>
        <p:nvSpPr>
          <p:cNvPr id="27" name="Rounded Rectangle 26" descr="Object of the session timing details, designed for 50 minutes, including exercises.">
            <a:extLst>
              <a:ext uri="{FF2B5EF4-FFF2-40B4-BE49-F238E27FC236}">
                <a16:creationId xmlns:a16="http://schemas.microsoft.com/office/drawing/2014/main" id="{49A76F9F-2512-2223-F0D2-2192B33204DB}"/>
              </a:ext>
            </a:extLst>
          </p:cNvPr>
          <p:cNvSpPr/>
          <p:nvPr/>
        </p:nvSpPr>
        <p:spPr bwMode="auto">
          <a:xfrm>
            <a:off x="3855067" y="260438"/>
            <a:ext cx="7876686" cy="933362"/>
          </a:xfrm>
          <a:prstGeom prst="roundRect">
            <a:avLst>
              <a:gd name="adj" fmla="val 973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C5B4E3"/>
              </a:solidFill>
              <a:effectLst/>
              <a:uLnTx/>
              <a:uFillTx/>
              <a:latin typeface="Segoe Sans Display Semibold" pitchFamily="2" charset="0"/>
              <a:ea typeface="Segoe UI" pitchFamily="34" charset="0"/>
              <a:cs typeface="Segoe Sans Display Semibold" pitchFamily="2" charset="0"/>
            </a:endParaRPr>
          </a:p>
        </p:txBody>
      </p:sp>
      <p:sp>
        <p:nvSpPr>
          <p:cNvPr id="3" name="TextBox 2">
            <a:extLst>
              <a:ext uri="{FF2B5EF4-FFF2-40B4-BE49-F238E27FC236}">
                <a16:creationId xmlns:a16="http://schemas.microsoft.com/office/drawing/2014/main" id="{A1ED3ED0-6A95-52E9-147A-706B53ADF6AC}"/>
              </a:ext>
            </a:extLst>
          </p:cNvPr>
          <p:cNvSpPr txBox="1"/>
          <p:nvPr/>
        </p:nvSpPr>
        <p:spPr>
          <a:xfrm>
            <a:off x="4513286" y="359358"/>
            <a:ext cx="3134221" cy="738664"/>
          </a:xfrm>
          <a:prstGeom prst="rect">
            <a:avLst/>
          </a:prstGeom>
          <a:noFill/>
        </p:spPr>
        <p:txBody>
          <a:bodyPr wrap="square" lIns="0" tIns="0" rIns="182880" bIns="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200" dirty="0">
                <a:latin typeface="+mj-lt"/>
              </a:rPr>
              <a:t>This session is designed for 50 minutes, including exercises (with breaks taken into consideration). Delivery can be longer for virtual instruction, as needed. </a:t>
            </a:r>
            <a:endParaRPr kumimoji="0" lang="en-US" sz="1200" b="1" i="0" u="none" strike="noStrike" kern="1200" cap="none" spc="0" normalizeH="0" baseline="0" noProof="0" dirty="0">
              <a:ln>
                <a:noFill/>
              </a:ln>
              <a:solidFill>
                <a:srgbClr val="0078D4">
                  <a:lumMod val="75000"/>
                </a:srgbClr>
              </a:solidFill>
              <a:effectLst/>
              <a:uLnTx/>
              <a:uFillTx/>
              <a:latin typeface="+mj-lt"/>
              <a:ea typeface="+mn-ea"/>
              <a:cs typeface="Segoe Sans Display Semibold" pitchFamily="2" charset="0"/>
            </a:endParaRPr>
          </a:p>
        </p:txBody>
      </p:sp>
      <p:cxnSp>
        <p:nvCxnSpPr>
          <p:cNvPr id="5" name="Straight Connector 4">
            <a:extLst>
              <a:ext uri="{FF2B5EF4-FFF2-40B4-BE49-F238E27FC236}">
                <a16:creationId xmlns:a16="http://schemas.microsoft.com/office/drawing/2014/main" id="{5D9EB9E6-8AD0-965F-B392-F42DBAC57FF8}"/>
              </a:ext>
              <a:ext uri="{C183D7F6-B498-43B3-948B-1728B52AA6E4}">
                <adec:decorative xmlns:adec="http://schemas.microsoft.com/office/drawing/2017/decorative" val="1"/>
              </a:ext>
            </a:extLst>
          </p:cNvPr>
          <p:cNvCxnSpPr>
            <a:cxnSpLocks/>
          </p:cNvCxnSpPr>
          <p:nvPr/>
        </p:nvCxnSpPr>
        <p:spPr>
          <a:xfrm flipV="1">
            <a:off x="7790254" y="196938"/>
            <a:ext cx="0" cy="123444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EBD0A2E9-4306-F05E-F058-FFAB1AB23412}"/>
              </a:ext>
              <a:ext uri="{C183D7F6-B498-43B3-948B-1728B52AA6E4}">
                <adec:decorative xmlns:adec="http://schemas.microsoft.com/office/drawing/2017/decorative" val="1"/>
              </a:ext>
            </a:extLst>
          </p:cNvPr>
          <p:cNvGrpSpPr/>
          <p:nvPr/>
        </p:nvGrpSpPr>
        <p:grpSpPr>
          <a:xfrm>
            <a:off x="8022575" y="567255"/>
            <a:ext cx="232906" cy="229180"/>
            <a:chOff x="5983949" y="-876514"/>
            <a:chExt cx="658448" cy="647916"/>
          </a:xfrm>
        </p:grpSpPr>
        <p:sp>
          <p:nvSpPr>
            <p:cNvPr id="2" name="Oval 1">
              <a:extLst>
                <a:ext uri="{FF2B5EF4-FFF2-40B4-BE49-F238E27FC236}">
                  <a16:creationId xmlns:a16="http://schemas.microsoft.com/office/drawing/2014/main" id="{FC006BC8-CCA2-E35C-6EBE-025F4745878E}"/>
                </a:ext>
              </a:extLst>
            </p:cNvPr>
            <p:cNvSpPr/>
            <p:nvPr/>
          </p:nvSpPr>
          <p:spPr bwMode="auto">
            <a:xfrm>
              <a:off x="5983949" y="-876514"/>
              <a:ext cx="640862" cy="64086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6" name="Graphic 5" descr="Caret Up with solid fill">
              <a:extLst>
                <a:ext uri="{FF2B5EF4-FFF2-40B4-BE49-F238E27FC236}">
                  <a16:creationId xmlns:a16="http://schemas.microsoft.com/office/drawing/2014/main" id="{67CB2DBD-793B-063B-F60B-376C7469AE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6001535" y="-869460"/>
              <a:ext cx="640862" cy="640862"/>
            </a:xfrm>
            <a:prstGeom prst="rect">
              <a:avLst/>
            </a:prstGeom>
          </p:spPr>
        </p:pic>
      </p:grpSp>
      <p:sp>
        <p:nvSpPr>
          <p:cNvPr id="17" name="TextBox 16">
            <a:extLst>
              <a:ext uri="{FF2B5EF4-FFF2-40B4-BE49-F238E27FC236}">
                <a16:creationId xmlns:a16="http://schemas.microsoft.com/office/drawing/2014/main" id="{2C8753E9-4A3A-4D26-1B88-C6A84B3F8F30}"/>
              </a:ext>
            </a:extLst>
          </p:cNvPr>
          <p:cNvSpPr txBox="1"/>
          <p:nvPr/>
        </p:nvSpPr>
        <p:spPr>
          <a:xfrm>
            <a:off x="8481580" y="359358"/>
            <a:ext cx="3101114" cy="738664"/>
          </a:xfrm>
          <a:prstGeom prst="rect">
            <a:avLst/>
          </a:prstGeom>
          <a:noFill/>
        </p:spPr>
        <p:txBody>
          <a:bodyPr wrap="square" lIns="0" tIns="0" rIns="182880" bIns="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i="0" u="none" strike="noStrike" kern="1200" cap="none" spc="0" normalizeH="0" baseline="0" noProof="0" dirty="0">
                <a:ln>
                  <a:noFill/>
                </a:ln>
                <a:solidFill>
                  <a:prstClr val="black"/>
                </a:solidFill>
                <a:effectLst/>
                <a:uLnTx/>
                <a:uFillTx/>
                <a:latin typeface="+mj-lt"/>
                <a:ea typeface="+mn-ea"/>
                <a:cs typeface="Segoe Sans Display Semibold" pitchFamily="2" charset="0"/>
              </a:rPr>
              <a:t>You are free to tailor the agenda </a:t>
            </a:r>
            <a:r>
              <a:rPr lang="en-US" sz="1200" dirty="0">
                <a:solidFill>
                  <a:prstClr val="black"/>
                </a:solidFill>
                <a:latin typeface="+mj-lt"/>
                <a:cs typeface="Segoe Sans Display Semibold" pitchFamily="2" charset="0"/>
              </a:rPr>
              <a:t>to your audience’s unique needs and context. T</a:t>
            </a:r>
            <a:r>
              <a:rPr kumimoji="0" lang="en-US" sz="1200" i="0" u="none" strike="noStrike" kern="1200" cap="none" spc="0" normalizeH="0" baseline="0" noProof="0" dirty="0">
                <a:ln>
                  <a:noFill/>
                </a:ln>
                <a:solidFill>
                  <a:prstClr val="black"/>
                </a:solidFill>
                <a:effectLst/>
                <a:uLnTx/>
                <a:uFillTx/>
                <a:latin typeface="+mj-lt"/>
                <a:ea typeface="+mn-ea"/>
                <a:cs typeface="Segoe Sans Display Semibold" pitchFamily="2" charset="0"/>
              </a:rPr>
              <a:t>he following sequence and time is what we recommend for teaching.</a:t>
            </a:r>
            <a:endParaRPr kumimoji="0" lang="en-US" sz="1600" b="1" i="0" u="none" strike="noStrike" kern="1200" cap="none" spc="0" normalizeH="0" baseline="0" noProof="0" dirty="0">
              <a:ln>
                <a:noFill/>
              </a:ln>
              <a:solidFill>
                <a:srgbClr val="0078D4">
                  <a:lumMod val="75000"/>
                </a:srgbClr>
              </a:solidFill>
              <a:effectLst/>
              <a:uLnTx/>
              <a:uFillTx/>
              <a:latin typeface="Segoe Sans Display Semibold" pitchFamily="2" charset="0"/>
              <a:ea typeface="+mn-ea"/>
              <a:cs typeface="Segoe Sans Display Semibold" pitchFamily="2" charset="0"/>
            </a:endParaRPr>
          </a:p>
        </p:txBody>
      </p:sp>
      <p:sp>
        <p:nvSpPr>
          <p:cNvPr id="34" name="Rectangle: Rounded Corners 33">
            <a:extLst>
              <a:ext uri="{FF2B5EF4-FFF2-40B4-BE49-F238E27FC236}">
                <a16:creationId xmlns:a16="http://schemas.microsoft.com/office/drawing/2014/main" id="{F64D5532-CF40-7DD4-BD36-84A70F86B96A}"/>
              </a:ext>
            </a:extLst>
          </p:cNvPr>
          <p:cNvSpPr/>
          <p:nvPr/>
        </p:nvSpPr>
        <p:spPr>
          <a:xfrm>
            <a:off x="457200" y="1344708"/>
            <a:ext cx="11277582" cy="365760"/>
          </a:xfrm>
          <a:prstGeom prst="round2SameRect">
            <a:avLst/>
          </a:prstGeom>
          <a:solidFill>
            <a:schemeClr val="bg2">
              <a:lumMod val="90000"/>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Session Title: AI in action: Unlock productivity at work</a:t>
            </a:r>
          </a:p>
        </p:txBody>
      </p:sp>
      <p:grpSp>
        <p:nvGrpSpPr>
          <p:cNvPr id="15" name="Group 14">
            <a:extLst>
              <a:ext uri="{FF2B5EF4-FFF2-40B4-BE49-F238E27FC236}">
                <a16:creationId xmlns:a16="http://schemas.microsoft.com/office/drawing/2014/main" id="{744D7447-9AEB-7BEB-BAAF-ECBD8B85AEBD}"/>
              </a:ext>
              <a:ext uri="{C183D7F6-B498-43B3-948B-1728B52AA6E4}">
                <adec:decorative xmlns:adec="http://schemas.microsoft.com/office/drawing/2017/decorative" val="1"/>
              </a:ext>
            </a:extLst>
          </p:cNvPr>
          <p:cNvGrpSpPr/>
          <p:nvPr/>
        </p:nvGrpSpPr>
        <p:grpSpPr>
          <a:xfrm>
            <a:off x="4064613" y="559267"/>
            <a:ext cx="232906" cy="229180"/>
            <a:chOff x="5983949" y="-876514"/>
            <a:chExt cx="658448" cy="647916"/>
          </a:xfrm>
        </p:grpSpPr>
        <p:sp>
          <p:nvSpPr>
            <p:cNvPr id="19" name="Oval 18">
              <a:extLst>
                <a:ext uri="{FF2B5EF4-FFF2-40B4-BE49-F238E27FC236}">
                  <a16:creationId xmlns:a16="http://schemas.microsoft.com/office/drawing/2014/main" id="{45C95CA2-2356-D144-75ED-C1DDFDE2044E}"/>
                </a:ext>
              </a:extLst>
            </p:cNvPr>
            <p:cNvSpPr/>
            <p:nvPr/>
          </p:nvSpPr>
          <p:spPr bwMode="auto">
            <a:xfrm>
              <a:off x="5983949" y="-876514"/>
              <a:ext cx="640862" cy="64086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22" name="Graphic 21" descr="Caret Up with solid fill">
              <a:extLst>
                <a:ext uri="{FF2B5EF4-FFF2-40B4-BE49-F238E27FC236}">
                  <a16:creationId xmlns:a16="http://schemas.microsoft.com/office/drawing/2014/main" id="{9F173B63-1FBB-A100-248F-DA87B0461E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6001535" y="-869460"/>
              <a:ext cx="640862" cy="640862"/>
            </a:xfrm>
            <a:prstGeom prst="rect">
              <a:avLst/>
            </a:prstGeom>
          </p:spPr>
        </p:pic>
      </p:grpSp>
      <p:graphicFrame>
        <p:nvGraphicFramePr>
          <p:cNvPr id="9" name="Table 8">
            <a:extLst>
              <a:ext uri="{FF2B5EF4-FFF2-40B4-BE49-F238E27FC236}">
                <a16:creationId xmlns:a16="http://schemas.microsoft.com/office/drawing/2014/main" id="{3FF1936A-5366-E9DC-14F9-FADFAB9CCE28}"/>
              </a:ext>
            </a:extLst>
          </p:cNvPr>
          <p:cNvGraphicFramePr>
            <a:graphicFrameLocks noGrp="1"/>
          </p:cNvGraphicFramePr>
          <p:nvPr>
            <p:extLst>
              <p:ext uri="{D42A27DB-BD31-4B8C-83A1-F6EECF244321}">
                <p14:modId xmlns:p14="http://schemas.microsoft.com/office/powerpoint/2010/main" val="1048444364"/>
              </p:ext>
            </p:extLst>
          </p:nvPr>
        </p:nvGraphicFramePr>
        <p:xfrm>
          <a:off x="457199" y="1729743"/>
          <a:ext cx="11274555" cy="4895406"/>
        </p:xfrm>
        <a:graphic>
          <a:graphicData uri="http://schemas.openxmlformats.org/drawingml/2006/table">
            <a:tbl>
              <a:tblPr firstRow="1" bandRow="1">
                <a:tableStyleId>{9D7B26C5-4107-4FEC-AEDC-1716B250A1EF}</a:tableStyleId>
              </a:tblPr>
              <a:tblGrid>
                <a:gridCol w="1778001">
                  <a:extLst>
                    <a:ext uri="{9D8B030D-6E8A-4147-A177-3AD203B41FA5}">
                      <a16:colId xmlns:a16="http://schemas.microsoft.com/office/drawing/2014/main" val="2880836464"/>
                    </a:ext>
                  </a:extLst>
                </a:gridCol>
                <a:gridCol w="1511300">
                  <a:extLst>
                    <a:ext uri="{9D8B030D-6E8A-4147-A177-3AD203B41FA5}">
                      <a16:colId xmlns:a16="http://schemas.microsoft.com/office/drawing/2014/main" val="193146680"/>
                    </a:ext>
                  </a:extLst>
                </a:gridCol>
                <a:gridCol w="1409700">
                  <a:extLst>
                    <a:ext uri="{9D8B030D-6E8A-4147-A177-3AD203B41FA5}">
                      <a16:colId xmlns:a16="http://schemas.microsoft.com/office/drawing/2014/main" val="3762600938"/>
                    </a:ext>
                  </a:extLst>
                </a:gridCol>
                <a:gridCol w="5003800">
                  <a:extLst>
                    <a:ext uri="{9D8B030D-6E8A-4147-A177-3AD203B41FA5}">
                      <a16:colId xmlns:a16="http://schemas.microsoft.com/office/drawing/2014/main" val="689403442"/>
                    </a:ext>
                  </a:extLst>
                </a:gridCol>
                <a:gridCol w="1571754">
                  <a:extLst>
                    <a:ext uri="{9D8B030D-6E8A-4147-A177-3AD203B41FA5}">
                      <a16:colId xmlns:a16="http://schemas.microsoft.com/office/drawing/2014/main" val="578201476"/>
                    </a:ext>
                  </a:extLst>
                </a:gridCol>
              </a:tblGrid>
              <a:tr h="416836">
                <a:tc>
                  <a:txBody>
                    <a:bodyPr/>
                    <a:lstStyle/>
                    <a:p>
                      <a:r>
                        <a:rPr lang="en-US" sz="1200" b="1" dirty="0">
                          <a:solidFill>
                            <a:schemeClr val="bg1"/>
                          </a:solidFill>
                        </a:rPr>
                        <a:t>Section</a:t>
                      </a:r>
                      <a:endParaRPr lang="en-US" sz="1200" dirty="0">
                        <a:solidFill>
                          <a:schemeClr val="bg1"/>
                        </a:solidFill>
                        <a:latin typeface="+mj-lt"/>
                      </a:endParaRPr>
                    </a:p>
                  </a:txBody>
                  <a:tcPr anchor="ctr">
                    <a:solidFill>
                      <a:schemeClr val="tx2"/>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Estimated Time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(in minutes)</a:t>
                      </a:r>
                      <a:endParaRPr lang="en-US" sz="1200" b="1" i="0" dirty="0">
                        <a:solidFill>
                          <a:schemeClr val="bg1"/>
                        </a:solidFill>
                        <a:latin typeface="+mj-lt"/>
                        <a:cs typeface="Segoe Sans Display Semibold" pitchFamily="2" charset="0"/>
                      </a:endParaRPr>
                    </a:p>
                  </a:txBody>
                  <a:tcPr anchor="ctr">
                    <a:solidFill>
                      <a:schemeClr val="tx2"/>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i="0" dirty="0">
                          <a:solidFill>
                            <a:schemeClr val="bg1"/>
                          </a:solidFill>
                          <a:latin typeface="+mn-lt"/>
                          <a:cs typeface="Segoe Sans Display Semibold" pitchFamily="2" charset="0"/>
                        </a:rPr>
                        <a:t>Activity Type</a:t>
                      </a:r>
                    </a:p>
                  </a:txBody>
                  <a:tcPr anchor="ctr">
                    <a:solidFill>
                      <a:schemeClr val="tx2"/>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Activity</a:t>
                      </a:r>
                      <a:endParaRPr lang="en-US" sz="1400" b="1" i="0" dirty="0">
                        <a:solidFill>
                          <a:schemeClr val="bg1"/>
                        </a:solidFill>
                        <a:latin typeface="+mn-lt"/>
                        <a:cs typeface="Segoe Sans Display Semibold" pitchFamily="2" charset="0"/>
                      </a:endParaRPr>
                    </a:p>
                  </a:txBody>
                  <a:tcPr anchor="ctr">
                    <a:solidFill>
                      <a:schemeClr val="tx2"/>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1" i="0" dirty="0">
                          <a:solidFill>
                            <a:schemeClr val="bg1"/>
                          </a:solidFill>
                          <a:latin typeface="+mj-lt"/>
                          <a:cs typeface="Segoe Sans Display Semibold" pitchFamily="2" charset="0"/>
                        </a:rPr>
                        <a:t>Session slides</a:t>
                      </a:r>
                    </a:p>
                  </a:txBody>
                  <a:tcPr anchor="ctr">
                    <a:solidFill>
                      <a:schemeClr val="tx2"/>
                    </a:solidFill>
                  </a:tcPr>
                </a:tc>
                <a:extLst>
                  <a:ext uri="{0D108BD9-81ED-4DB2-BD59-A6C34878D82A}">
                    <a16:rowId xmlns:a16="http://schemas.microsoft.com/office/drawing/2014/main" val="1924351117"/>
                  </a:ext>
                </a:extLst>
              </a:tr>
              <a:tr h="297741">
                <a:tc rowSpan="2">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dirty="0">
                          <a:solidFill>
                            <a:schemeClr val="tx1"/>
                          </a:solidFill>
                          <a:effectLst/>
                          <a:latin typeface="+mj-lt"/>
                        </a:rPr>
                        <a:t>1: Welcome &amp; Unlock Your AI Mindset (7 min)</a:t>
                      </a:r>
                    </a:p>
                  </a:txBody>
                  <a:tcPr>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b="0" i="0" dirty="0">
                          <a:latin typeface="+mn-lt"/>
                          <a:cs typeface="Segoe Sans Display Semibold" pitchFamily="2" charset="0"/>
                        </a:rPr>
                        <a:t>2 min</a:t>
                      </a:r>
                    </a:p>
                  </a:txBody>
                  <a:tcPr anchor="ctr">
                    <a:solidFill>
                      <a:schemeClr val="bg1">
                        <a:lumMod val="75000"/>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latin typeface="+mn-lt"/>
                          <a:cs typeface="Segoe Sans Display" pitchFamily="2" charset="0"/>
                        </a:rPr>
                        <a:t>Lecture</a:t>
                      </a:r>
                    </a:p>
                  </a:txBody>
                  <a:tcPr marR="274320" anchor="ctr">
                    <a:solidFill>
                      <a:schemeClr val="bg1">
                        <a:lumMod val="75000"/>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dirty="0">
                          <a:solidFill>
                            <a:srgbClr val="000000"/>
                          </a:solidFill>
                          <a:effectLst/>
                        </a:rPr>
                        <a:t>Welcome &amp; overview</a:t>
                      </a:r>
                      <a:endParaRPr lang="en-US" sz="1200" dirty="0">
                        <a:latin typeface="+mn-lt"/>
                        <a:cs typeface="Segoe Sans Display" pitchFamily="2" charset="0"/>
                      </a:endParaRPr>
                    </a:p>
                  </a:txBody>
                  <a:tcPr marR="274320" anchor="ctr">
                    <a:solidFill>
                      <a:schemeClr val="bg1">
                        <a:lumMod val="75000"/>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latin typeface="+mn-lt"/>
                          <a:cs typeface="Segoe Sans Display" pitchFamily="2" charset="0"/>
                        </a:rPr>
                        <a:t>2 – 4</a:t>
                      </a:r>
                    </a:p>
                  </a:txBody>
                  <a:tcPr marR="274320" anchor="ctr">
                    <a:solidFill>
                      <a:schemeClr val="bg1">
                        <a:lumMod val="75000"/>
                        <a:alpha val="20000"/>
                      </a:schemeClr>
                    </a:solidFill>
                  </a:tcPr>
                </a:tc>
                <a:extLst>
                  <a:ext uri="{0D108BD9-81ED-4DB2-BD59-A6C34878D82A}">
                    <a16:rowId xmlns:a16="http://schemas.microsoft.com/office/drawing/2014/main" val="3802382959"/>
                  </a:ext>
                </a:extLst>
              </a:tr>
              <a:tr h="297741">
                <a:tc vMerge="1">
                  <a:txBody>
                    <a:bodyPr/>
                    <a:lstStyle/>
                    <a:p>
                      <a:endParaRPr lang="en-US" sz="1400">
                        <a:latin typeface="+mn-lt"/>
                      </a:endParaRP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b="0" dirty="0"/>
                        <a:t>5 min </a:t>
                      </a:r>
                      <a:endParaRPr lang="en-US" sz="1200" b="0" i="0" dirty="0">
                        <a:latin typeface="+mn-lt"/>
                        <a:cs typeface="Segoe Sans Display Semibold" pitchFamily="2" charset="0"/>
                      </a:endParaRPr>
                    </a:p>
                  </a:txBody>
                  <a:tcPr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dirty="0">
                          <a:latin typeface="+mn-lt"/>
                          <a:cs typeface="Segoe Sans Display" pitchFamily="2" charset="0"/>
                        </a:rPr>
                        <a:t>Interactive</a:t>
                      </a:r>
                    </a:p>
                  </a:txBody>
                  <a:tcPr marR="274320"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t>Ice breaker + </a:t>
                      </a:r>
                      <a:r>
                        <a:rPr lang="en-US" sz="1200" dirty="0">
                          <a:latin typeface="+mn-lt"/>
                          <a:cs typeface="Segoe Sans Display" pitchFamily="2" charset="0"/>
                        </a:rPr>
                        <a:t>AI mindset brainstorming </a:t>
                      </a:r>
                    </a:p>
                  </a:txBody>
                  <a:tcPr marR="274320"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latin typeface="+mn-lt"/>
                          <a:cs typeface="Segoe Sans Display" pitchFamily="2" charset="0"/>
                        </a:rPr>
                        <a:t>5 – 8</a:t>
                      </a:r>
                    </a:p>
                  </a:txBody>
                  <a:tcPr marR="274320" anchor="ctr"/>
                </a:tc>
                <a:extLst>
                  <a:ext uri="{0D108BD9-81ED-4DB2-BD59-A6C34878D82A}">
                    <a16:rowId xmlns:a16="http://schemas.microsoft.com/office/drawing/2014/main" val="3619253149"/>
                  </a:ext>
                </a:extLst>
              </a:tr>
              <a:tr h="416836">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dirty="0">
                          <a:solidFill>
                            <a:schemeClr val="tx1"/>
                          </a:solidFill>
                          <a:effectLst/>
                          <a:latin typeface="+mj-lt"/>
                        </a:rPr>
                        <a:t>2: Meet your AI work buddy (6 min)</a:t>
                      </a: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b="0" dirty="0"/>
                        <a:t>6 min </a:t>
                      </a:r>
                      <a:endParaRPr lang="en-US" sz="1200" b="0" i="0" dirty="0">
                        <a:latin typeface="+mn-lt"/>
                        <a:cs typeface="Segoe Sans Display Semibold" pitchFamily="2" charset="0"/>
                      </a:endParaRPr>
                    </a:p>
                  </a:txBody>
                  <a:tcPr anchor="ctr">
                    <a:solidFill>
                      <a:schemeClr val="bg1">
                        <a:lumMod val="75000"/>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latin typeface="+mn-lt"/>
                          <a:cs typeface="Segoe Sans Display" pitchFamily="2" charset="0"/>
                        </a:rPr>
                        <a:t>Lecture</a:t>
                      </a:r>
                    </a:p>
                  </a:txBody>
                  <a:tcPr marR="274320" anchor="ctr">
                    <a:solidFill>
                      <a:schemeClr val="bg1">
                        <a:lumMod val="75000"/>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t>What is AI? Why AI now? Meet your AI work buddy</a:t>
                      </a:r>
                      <a:endParaRPr lang="en-US" sz="1200" dirty="0">
                        <a:latin typeface="+mn-lt"/>
                        <a:cs typeface="Segoe Sans Display" pitchFamily="2" charset="0"/>
                      </a:endParaRPr>
                    </a:p>
                  </a:txBody>
                  <a:tcPr marR="274320" anchor="ctr">
                    <a:solidFill>
                      <a:schemeClr val="bg1">
                        <a:lumMod val="75000"/>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latin typeface="+mn-lt"/>
                          <a:cs typeface="Segoe Sans Display" pitchFamily="2" charset="0"/>
                        </a:rPr>
                        <a:t>9 – 14</a:t>
                      </a:r>
                    </a:p>
                  </a:txBody>
                  <a:tcPr marR="274320" anchor="ctr">
                    <a:solidFill>
                      <a:schemeClr val="bg1">
                        <a:lumMod val="75000"/>
                        <a:alpha val="20000"/>
                      </a:schemeClr>
                    </a:solidFill>
                  </a:tcPr>
                </a:tc>
                <a:extLst>
                  <a:ext uri="{0D108BD9-81ED-4DB2-BD59-A6C34878D82A}">
                    <a16:rowId xmlns:a16="http://schemas.microsoft.com/office/drawing/2014/main" val="4052557375"/>
                  </a:ext>
                </a:extLst>
              </a:tr>
              <a:tr h="297741">
                <a:tc rowSpan="3">
                  <a:txBody>
                    <a:bodyPr/>
                    <a:lstStyle/>
                    <a:p>
                      <a:pPr algn="l"/>
                      <a:r>
                        <a:rPr lang="en-US" sz="1200" b="0" dirty="0">
                          <a:solidFill>
                            <a:schemeClr val="tx1"/>
                          </a:solidFill>
                          <a:latin typeface="+mj-lt"/>
                        </a:rPr>
                        <a:t>3: Solve Real-Life Work Problems with AI (15 min)</a:t>
                      </a: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b="0" dirty="0"/>
                        <a:t>5 min</a:t>
                      </a:r>
                      <a:endParaRPr lang="en-US" sz="1200" b="0" i="0" dirty="0">
                        <a:latin typeface="+mn-lt"/>
                        <a:cs typeface="Segoe Sans Display Semibold" pitchFamily="2" charset="0"/>
                      </a:endParaRPr>
                    </a:p>
                  </a:txBody>
                  <a:tcPr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latin typeface="+mn-lt"/>
                          <a:cs typeface="Segoe Sans Display" pitchFamily="2" charset="0"/>
                        </a:rPr>
                        <a:t>Lecture</a:t>
                      </a:r>
                    </a:p>
                  </a:txBody>
                  <a:tcPr marR="274320"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t>Real-world application &amp; impact of AI</a:t>
                      </a:r>
                      <a:endParaRPr lang="en-US" sz="1200" dirty="0">
                        <a:latin typeface="+mn-lt"/>
                        <a:cs typeface="Segoe Sans Display" pitchFamily="2" charset="0"/>
                      </a:endParaRPr>
                    </a:p>
                  </a:txBody>
                  <a:tcPr marR="274320"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latin typeface="+mn-lt"/>
                          <a:cs typeface="Segoe Sans Display" pitchFamily="2" charset="0"/>
                        </a:rPr>
                        <a:t>15 – 18</a:t>
                      </a:r>
                    </a:p>
                  </a:txBody>
                  <a:tcPr marR="274320" anchor="ctr"/>
                </a:tc>
                <a:extLst>
                  <a:ext uri="{0D108BD9-81ED-4DB2-BD59-A6C34878D82A}">
                    <a16:rowId xmlns:a16="http://schemas.microsoft.com/office/drawing/2014/main" val="2487974646"/>
                  </a:ext>
                </a:extLst>
              </a:tr>
              <a:tr h="297741">
                <a:tc vMerge="1">
                  <a:txBody>
                    <a:bodyPr/>
                    <a:lstStyle/>
                    <a:p>
                      <a:endParaRPr lang="en-US" sz="1400">
                        <a:latin typeface="+mn-lt"/>
                      </a:endParaRP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b="0" dirty="0"/>
                        <a:t>5 min</a:t>
                      </a:r>
                      <a:endParaRPr lang="en-US" sz="1200" b="0" i="0" dirty="0">
                        <a:latin typeface="+mn-lt"/>
                        <a:cs typeface="Segoe Sans Display Semibold" pitchFamily="2" charset="0"/>
                      </a:endParaRPr>
                    </a:p>
                  </a:txBody>
                  <a:tcPr anchor="ctr">
                    <a:solidFill>
                      <a:schemeClr val="bg1">
                        <a:lumMod val="75000"/>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dirty="0">
                          <a:latin typeface="+mn-lt"/>
                        </a:rPr>
                        <a:t>Video plays</a:t>
                      </a:r>
                    </a:p>
                  </a:txBody>
                  <a:tcPr marR="274320" anchor="ctr">
                    <a:solidFill>
                      <a:schemeClr val="bg1">
                        <a:lumMod val="75000"/>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dirty="0"/>
                        <a:t>Inspiration videos (4 short videos = &lt; 1 min per video)</a:t>
                      </a:r>
                      <a:endParaRPr lang="en-US" sz="1200" b="0" dirty="0">
                        <a:latin typeface="+mn-lt"/>
                      </a:endParaRPr>
                    </a:p>
                  </a:txBody>
                  <a:tcPr marR="274320" anchor="ctr">
                    <a:solidFill>
                      <a:schemeClr val="bg1">
                        <a:lumMod val="75000"/>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dirty="0">
                          <a:latin typeface="+mn-lt"/>
                        </a:rPr>
                        <a:t>19 – 23</a:t>
                      </a:r>
                    </a:p>
                  </a:txBody>
                  <a:tcPr marR="274320" anchor="ctr">
                    <a:solidFill>
                      <a:schemeClr val="bg1">
                        <a:lumMod val="75000"/>
                        <a:alpha val="20000"/>
                      </a:schemeClr>
                    </a:solidFill>
                  </a:tcPr>
                </a:tc>
                <a:extLst>
                  <a:ext uri="{0D108BD9-81ED-4DB2-BD59-A6C34878D82A}">
                    <a16:rowId xmlns:a16="http://schemas.microsoft.com/office/drawing/2014/main" val="3334341059"/>
                  </a:ext>
                </a:extLst>
              </a:tr>
              <a:tr h="394973">
                <a:tc vMerge="1">
                  <a:txBody>
                    <a:bodyPr/>
                    <a:lstStyle/>
                    <a:p>
                      <a:endParaRPr lang="en-US"/>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b="0" i="0" dirty="0">
                          <a:latin typeface="+mn-lt"/>
                          <a:cs typeface="Segoe Sans Display Semibold" pitchFamily="2" charset="0"/>
                        </a:rPr>
                        <a:t>5 min</a:t>
                      </a:r>
                    </a:p>
                  </a:txBody>
                  <a:tcPr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dirty="0">
                          <a:latin typeface="+mn-lt"/>
                        </a:rPr>
                        <a:t>Interactive</a:t>
                      </a:r>
                    </a:p>
                  </a:txBody>
                  <a:tcPr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dirty="0">
                          <a:latin typeface="+mn-lt"/>
                        </a:rPr>
                        <a:t>Instruction + 3-min self-reflection to identify your own AI Kickstarter task</a:t>
                      </a:r>
                    </a:p>
                  </a:txBody>
                  <a:tcPr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dirty="0">
                          <a:latin typeface="+mn-lt"/>
                        </a:rPr>
                        <a:t>24</a:t>
                      </a:r>
                    </a:p>
                  </a:txBody>
                  <a:tcPr/>
                </a:tc>
                <a:extLst>
                  <a:ext uri="{0D108BD9-81ED-4DB2-BD59-A6C34878D82A}">
                    <a16:rowId xmlns:a16="http://schemas.microsoft.com/office/drawing/2014/main" val="3914081092"/>
                  </a:ext>
                </a:extLst>
              </a:tr>
              <a:tr h="236984">
                <a:tc rowSpan="3">
                  <a:txBody>
                    <a:bodyPr/>
                    <a:lstStyle/>
                    <a:p>
                      <a:pPr algn="l"/>
                      <a:r>
                        <a:rPr lang="en-US" sz="1200" b="0" dirty="0">
                          <a:solidFill>
                            <a:schemeClr val="tx1"/>
                          </a:solidFill>
                          <a:latin typeface="+mj-lt"/>
                        </a:rPr>
                        <a:t>4: Practice Basic Prompts with a Mini Exercise (12 min)</a:t>
                      </a: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b="0" i="0" dirty="0">
                          <a:latin typeface="+mn-lt"/>
                          <a:cs typeface="Segoe Sans Display Semibold" pitchFamily="2" charset="0"/>
                        </a:rPr>
                        <a:t>2 min</a:t>
                      </a:r>
                    </a:p>
                  </a:txBody>
                  <a:tcPr anchor="ctr">
                    <a:solidFill>
                      <a:schemeClr val="bg1">
                        <a:lumMod val="75000"/>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latin typeface="+mn-lt"/>
                        </a:rPr>
                        <a:t>Lecture</a:t>
                      </a:r>
                    </a:p>
                  </a:txBody>
                  <a:tcPr anchor="ctr">
                    <a:solidFill>
                      <a:schemeClr val="bg1">
                        <a:lumMod val="75000"/>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dirty="0">
                          <a:latin typeface="+mn-lt"/>
                        </a:rPr>
                        <a:t>Prompt basics </a:t>
                      </a:r>
                    </a:p>
                  </a:txBody>
                  <a:tcPr anchor="ctr">
                    <a:solidFill>
                      <a:schemeClr val="bg1">
                        <a:lumMod val="75000"/>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dirty="0">
                          <a:latin typeface="+mn-lt"/>
                        </a:rPr>
                        <a:t>25 – 26</a:t>
                      </a:r>
                    </a:p>
                  </a:txBody>
                  <a:tcPr>
                    <a:solidFill>
                      <a:schemeClr val="bg1">
                        <a:lumMod val="75000"/>
                        <a:alpha val="20000"/>
                      </a:schemeClr>
                    </a:solidFill>
                  </a:tcPr>
                </a:tc>
                <a:extLst>
                  <a:ext uri="{0D108BD9-81ED-4DB2-BD59-A6C34878D82A}">
                    <a16:rowId xmlns:a16="http://schemas.microsoft.com/office/drawing/2014/main" val="3280154227"/>
                  </a:ext>
                </a:extLst>
              </a:tr>
              <a:tr h="297741">
                <a:tc vMerge="1">
                  <a:txBody>
                    <a:bodyPr/>
                    <a:lstStyle/>
                    <a:p>
                      <a:endParaRPr lang="en-US"/>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b="0" i="0" dirty="0">
                          <a:latin typeface="+mn-lt"/>
                          <a:cs typeface="Segoe Sans Display Semibold" pitchFamily="2" charset="0"/>
                        </a:rPr>
                        <a:t>2 min</a:t>
                      </a:r>
                    </a:p>
                  </a:txBody>
                  <a:tcPr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dirty="0">
                          <a:latin typeface="+mn-lt"/>
                        </a:rPr>
                        <a:t>Live demo</a:t>
                      </a:r>
                    </a:p>
                  </a:txBody>
                  <a:tcPr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dirty="0">
                          <a:latin typeface="+mn-lt"/>
                        </a:rPr>
                        <a:t>What’s the difference? (comparing good vs. best prompts)</a:t>
                      </a:r>
                    </a:p>
                  </a:txBody>
                  <a:tcPr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dirty="0">
                          <a:latin typeface="+mn-lt"/>
                        </a:rPr>
                        <a:t>27 (not for showing)</a:t>
                      </a:r>
                    </a:p>
                  </a:txBody>
                  <a:tcPr/>
                </a:tc>
                <a:extLst>
                  <a:ext uri="{0D108BD9-81ED-4DB2-BD59-A6C34878D82A}">
                    <a16:rowId xmlns:a16="http://schemas.microsoft.com/office/drawing/2014/main" val="1607627848"/>
                  </a:ext>
                </a:extLst>
              </a:tr>
              <a:tr h="297741">
                <a:tc vMerge="1">
                  <a:txBody>
                    <a:bodyPr/>
                    <a:lstStyle/>
                    <a:p>
                      <a:endParaRPr lang="en-US"/>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b="0" i="0" dirty="0">
                          <a:latin typeface="+mn-lt"/>
                          <a:cs typeface="Segoe Sans Display Semibold" pitchFamily="2" charset="0"/>
                        </a:rPr>
                        <a:t>8 min</a:t>
                      </a:r>
                    </a:p>
                  </a:txBody>
                  <a:tcPr anchor="ctr">
                    <a:solidFill>
                      <a:schemeClr val="bg1">
                        <a:lumMod val="75000"/>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dirty="0">
                          <a:latin typeface="+mn-lt"/>
                        </a:rPr>
                        <a:t>Interactive </a:t>
                      </a:r>
                    </a:p>
                  </a:txBody>
                  <a:tcPr anchor="ctr">
                    <a:solidFill>
                      <a:schemeClr val="bg1">
                        <a:lumMod val="75000"/>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dirty="0">
                          <a:latin typeface="+mn-lt"/>
                        </a:rPr>
                        <a:t>Instruction + 8-min exercise (testing prompts in Copilot)</a:t>
                      </a:r>
                    </a:p>
                  </a:txBody>
                  <a:tcPr anchor="ctr">
                    <a:solidFill>
                      <a:schemeClr val="bg1">
                        <a:lumMod val="75000"/>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dirty="0">
                          <a:latin typeface="+mn-lt"/>
                        </a:rPr>
                        <a:t>28</a:t>
                      </a:r>
                    </a:p>
                  </a:txBody>
                  <a:tcPr>
                    <a:solidFill>
                      <a:schemeClr val="bg1">
                        <a:lumMod val="75000"/>
                        <a:alpha val="20000"/>
                      </a:schemeClr>
                    </a:solidFill>
                  </a:tcPr>
                </a:tc>
                <a:extLst>
                  <a:ext uri="{0D108BD9-81ED-4DB2-BD59-A6C34878D82A}">
                    <a16:rowId xmlns:a16="http://schemas.microsoft.com/office/drawing/2014/main" val="2113589467"/>
                  </a:ext>
                </a:extLst>
              </a:tr>
              <a:tr h="236984">
                <a:tc rowSpan="3">
                  <a:txBody>
                    <a:bodyPr/>
                    <a:lstStyle/>
                    <a:p>
                      <a:pPr algn="l"/>
                      <a:r>
                        <a:rPr lang="en-US" sz="1200" b="0" kern="1200" dirty="0">
                          <a:solidFill>
                            <a:schemeClr val="tx1"/>
                          </a:solidFill>
                          <a:effectLst/>
                          <a:latin typeface="+mj-lt"/>
                          <a:ea typeface="+mn-ea"/>
                          <a:cs typeface="+mn-cs"/>
                        </a:rPr>
                        <a:t>5: Plan Small, Easy Actions + closing (10 min) </a:t>
                      </a:r>
                      <a:endParaRPr lang="en-US" sz="1200" b="0" dirty="0">
                        <a:solidFill>
                          <a:schemeClr val="tx1"/>
                        </a:solidFill>
                        <a:latin typeface="+mj-lt"/>
                      </a:endParaRP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b="0" i="0" dirty="0">
                          <a:latin typeface="+mn-lt"/>
                          <a:cs typeface="Segoe Sans Display Semibold" pitchFamily="2" charset="0"/>
                        </a:rPr>
                        <a:t>3 min</a:t>
                      </a:r>
                    </a:p>
                  </a:txBody>
                  <a:tcPr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latin typeface="+mn-lt"/>
                        </a:rPr>
                        <a:t>Lecture</a:t>
                      </a:r>
                    </a:p>
                  </a:txBody>
                  <a:tcPr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dirty="0">
                          <a:latin typeface="+mn-lt"/>
                        </a:rPr>
                        <a:t>Using AI responsibly</a:t>
                      </a:r>
                    </a:p>
                  </a:txBody>
                  <a:tcPr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dirty="0">
                          <a:latin typeface="+mn-lt"/>
                        </a:rPr>
                        <a:t>29 – 30</a:t>
                      </a:r>
                    </a:p>
                  </a:txBody>
                  <a:tcPr/>
                </a:tc>
                <a:extLst>
                  <a:ext uri="{0D108BD9-81ED-4DB2-BD59-A6C34878D82A}">
                    <a16:rowId xmlns:a16="http://schemas.microsoft.com/office/drawing/2014/main" val="206586457"/>
                  </a:ext>
                </a:extLst>
              </a:tr>
              <a:tr h="297741">
                <a:tc vMerge="1">
                  <a:txBody>
                    <a:bodyPr/>
                    <a:lstStyle/>
                    <a:p>
                      <a:endParaRPr lang="en-US"/>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b="0" i="0" dirty="0">
                          <a:latin typeface="+mn-lt"/>
                          <a:cs typeface="Segoe Sans Display Semibold" pitchFamily="2" charset="0"/>
                        </a:rPr>
                        <a:t>5 min</a:t>
                      </a:r>
                    </a:p>
                  </a:txBody>
                  <a:tcPr anchor="ctr">
                    <a:solidFill>
                      <a:schemeClr val="bg1">
                        <a:lumMod val="75000"/>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dirty="0">
                          <a:latin typeface="+mn-lt"/>
                        </a:rPr>
                        <a:t>Interactive</a:t>
                      </a:r>
                    </a:p>
                  </a:txBody>
                  <a:tcPr anchor="ctr">
                    <a:solidFill>
                      <a:schemeClr val="bg1">
                        <a:lumMod val="75000"/>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dirty="0">
                          <a:latin typeface="+mn-lt"/>
                        </a:rPr>
                        <a:t>Action planning (AI habits) + Debrief discussion</a:t>
                      </a:r>
                    </a:p>
                  </a:txBody>
                  <a:tcPr anchor="ctr">
                    <a:solidFill>
                      <a:schemeClr val="bg1">
                        <a:lumMod val="75000"/>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dirty="0">
                          <a:latin typeface="+mn-lt"/>
                        </a:rPr>
                        <a:t>31</a:t>
                      </a:r>
                    </a:p>
                  </a:txBody>
                  <a:tcPr>
                    <a:solidFill>
                      <a:schemeClr val="bg1">
                        <a:lumMod val="75000"/>
                        <a:alpha val="20000"/>
                      </a:schemeClr>
                    </a:solidFill>
                  </a:tcPr>
                </a:tc>
                <a:extLst>
                  <a:ext uri="{0D108BD9-81ED-4DB2-BD59-A6C34878D82A}">
                    <a16:rowId xmlns:a16="http://schemas.microsoft.com/office/drawing/2014/main" val="621538510"/>
                  </a:ext>
                </a:extLst>
              </a:tr>
              <a:tr h="236984">
                <a:tc vMerge="1">
                  <a:txBody>
                    <a:bodyPr/>
                    <a:lstStyle/>
                    <a:p>
                      <a:endParaRPr lang="en-US"/>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b="0" i="0" dirty="0">
                          <a:latin typeface="+mn-lt"/>
                          <a:cs typeface="Segoe Sans Display Semibold" pitchFamily="2" charset="0"/>
                        </a:rPr>
                        <a:t>2 min</a:t>
                      </a:r>
                    </a:p>
                  </a:txBody>
                  <a:tcPr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latin typeface="+mn-lt"/>
                        </a:rPr>
                        <a:t>Lecture</a:t>
                      </a:r>
                    </a:p>
                  </a:txBody>
                  <a:tcPr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latin typeface="+mn-lt"/>
                        </a:rPr>
                        <a:t>Closing + Reminders</a:t>
                      </a:r>
                    </a:p>
                  </a:txBody>
                  <a:tcPr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latin typeface="+mn-lt"/>
                        </a:rPr>
                        <a:t>32 – 34</a:t>
                      </a:r>
                    </a:p>
                  </a:txBody>
                  <a:tcPr/>
                </a:tc>
                <a:extLst>
                  <a:ext uri="{0D108BD9-81ED-4DB2-BD59-A6C34878D82A}">
                    <a16:rowId xmlns:a16="http://schemas.microsoft.com/office/drawing/2014/main" val="1253385649"/>
                  </a:ext>
                </a:extLst>
              </a:tr>
              <a:tr h="297741">
                <a:tc>
                  <a:txBody>
                    <a:bodyPr/>
                    <a:lstStyle/>
                    <a:p>
                      <a:pPr algn="l"/>
                      <a:r>
                        <a:rPr lang="en-US" sz="1200" dirty="0">
                          <a:solidFill>
                            <a:schemeClr val="tx1"/>
                          </a:solidFill>
                          <a:latin typeface="+mn-lt"/>
                        </a:rPr>
                        <a:t>Optional</a:t>
                      </a:r>
                    </a:p>
                  </a:txBody>
                  <a:tcPr>
                    <a:lnT w="12700" cap="flat" cmpd="sng" algn="ctr">
                      <a:solidFill>
                        <a:schemeClr val="bg1">
                          <a:lumMod val="85000"/>
                        </a:schemeClr>
                      </a:solidFill>
                      <a:prstDash val="solid"/>
                      <a:round/>
                      <a:headEnd type="none" w="med" len="med"/>
                      <a:tailEnd type="none" w="med" len="med"/>
                    </a:lnT>
                    <a:solidFill>
                      <a:schemeClr val="bg1"/>
                    </a:solidFill>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b="0" dirty="0"/>
                        <a:t>[Optional] +10 min</a:t>
                      </a:r>
                      <a:endParaRPr lang="en-US" sz="1200" b="0" i="0" dirty="0">
                        <a:latin typeface="+mn-lt"/>
                        <a:cs typeface="Segoe Sans Display Semibold" pitchFamily="2" charset="0"/>
                      </a:endParaRPr>
                    </a:p>
                  </a:txBody>
                  <a:tcPr anchor="ctr">
                    <a:solidFill>
                      <a:schemeClr val="bg1">
                        <a:lumMod val="75000"/>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dirty="0">
                          <a:latin typeface="+mn-lt"/>
                        </a:rPr>
                        <a:t>Interactive</a:t>
                      </a:r>
                    </a:p>
                  </a:txBody>
                  <a:tcPr anchor="ctr">
                    <a:solidFill>
                      <a:schemeClr val="bg1">
                        <a:lumMod val="75000"/>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t>Q&amp;A and reflections</a:t>
                      </a:r>
                      <a:endParaRPr lang="en-US" sz="1200" dirty="0">
                        <a:latin typeface="+mn-lt"/>
                      </a:endParaRPr>
                    </a:p>
                  </a:txBody>
                  <a:tcPr anchor="ctr">
                    <a:solidFill>
                      <a:schemeClr val="bg1">
                        <a:lumMod val="75000"/>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latin typeface="+mn-lt"/>
                        </a:rPr>
                        <a:t>N/A</a:t>
                      </a:r>
                    </a:p>
                  </a:txBody>
                  <a:tcPr>
                    <a:solidFill>
                      <a:schemeClr val="bg1">
                        <a:lumMod val="75000"/>
                        <a:alpha val="20000"/>
                      </a:schemeClr>
                    </a:solidFill>
                  </a:tcPr>
                </a:tc>
                <a:extLst>
                  <a:ext uri="{0D108BD9-81ED-4DB2-BD59-A6C34878D82A}">
                    <a16:rowId xmlns:a16="http://schemas.microsoft.com/office/drawing/2014/main" val="3402696866"/>
                  </a:ext>
                </a:extLst>
              </a:tr>
              <a:tr h="236984">
                <a:tc gridSpan="4">
                  <a:txBody>
                    <a:bodyPr/>
                    <a:lstStyle/>
                    <a:p>
                      <a:pPr algn="ctr"/>
                      <a:r>
                        <a:rPr lang="en-US" sz="1200" b="1" dirty="0">
                          <a:solidFill>
                            <a:schemeClr val="bg1"/>
                          </a:solidFill>
                          <a:latin typeface="+mn-lt"/>
                        </a:rPr>
                        <a:t>Total: 50 min + [optional] 10 min</a:t>
                      </a:r>
                    </a:p>
                  </a:txBody>
                  <a:tcPr>
                    <a:solidFill>
                      <a:schemeClr val="tx2"/>
                    </a:solid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400" b="0" i="0">
                        <a:latin typeface="+mn-lt"/>
                        <a:cs typeface="Segoe Sans Display Semibold" pitchFamily="2" charset="0"/>
                      </a:endParaRPr>
                    </a:p>
                  </a:txBody>
                  <a:tcPr anchor="ct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400">
                        <a:latin typeface="+mn-lt"/>
                        <a:cs typeface="Segoe Sans Display" pitchFamily="2" charset="0"/>
                      </a:endParaRPr>
                    </a:p>
                  </a:txBody>
                  <a:tcPr/>
                </a:tc>
                <a:tc hMerge="1">
                  <a:txBody>
                    <a:bodyPr/>
                    <a:lstStyle/>
                    <a:p>
                      <a:endParaRPr/>
                    </a:p>
                  </a:txBody>
                  <a:tcPr/>
                </a:tc>
                <a:tc>
                  <a:txBody>
                    <a:bodyPr/>
                    <a:lstStyle/>
                    <a:p>
                      <a:pPr algn="ctr"/>
                      <a:endParaRPr lang="en-US" sz="1200" b="1" dirty="0">
                        <a:solidFill>
                          <a:schemeClr val="bg1"/>
                        </a:solidFill>
                        <a:latin typeface="+mn-lt"/>
                      </a:endParaRPr>
                    </a:p>
                  </a:txBody>
                  <a:tcPr>
                    <a:solidFill>
                      <a:schemeClr val="tx2"/>
                    </a:solidFill>
                  </a:tcPr>
                </a:tc>
                <a:extLst>
                  <a:ext uri="{0D108BD9-81ED-4DB2-BD59-A6C34878D82A}">
                    <a16:rowId xmlns:a16="http://schemas.microsoft.com/office/drawing/2014/main" val="979956534"/>
                  </a:ext>
                </a:extLst>
              </a:tr>
            </a:tbl>
          </a:graphicData>
        </a:graphic>
      </p:graphicFrame>
    </p:spTree>
    <p:extLst>
      <p:ext uri="{BB962C8B-B14F-4D97-AF65-F5344CB8AC3E}">
        <p14:creationId xmlns:p14="http://schemas.microsoft.com/office/powerpoint/2010/main" val="88479575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FE78D1D-2161-1921-854D-583292A2AF61}"/>
              </a:ext>
              <a:ext uri="{C183D7F6-B498-43B3-948B-1728B52AA6E4}">
                <adec:decorative xmlns:adec="http://schemas.microsoft.com/office/drawing/2017/decorative" val="1"/>
              </a:ext>
            </a:extLst>
          </p:cNvPr>
          <p:cNvPicPr>
            <a:picLocks noChangeAspect="1"/>
          </p:cNvPicPr>
          <p:nvPr/>
        </p:nvPicPr>
        <p:blipFill>
          <a:blip r:embed="rId2"/>
          <a:srcRect r="29497"/>
          <a:stretch/>
        </p:blipFill>
        <p:spPr>
          <a:xfrm rot="10800000">
            <a:off x="-1" y="5062748"/>
            <a:ext cx="2467179" cy="1812182"/>
          </a:xfrm>
          <a:prstGeom prst="rect">
            <a:avLst/>
          </a:prstGeom>
        </p:spPr>
      </p:pic>
      <p:sp>
        <p:nvSpPr>
          <p:cNvPr id="2" name="Title 1">
            <a:extLst>
              <a:ext uri="{FF2B5EF4-FFF2-40B4-BE49-F238E27FC236}">
                <a16:creationId xmlns:a16="http://schemas.microsoft.com/office/drawing/2014/main" id="{3BEC8686-2C48-B077-F4AE-0EEC82CBDB4C}"/>
              </a:ext>
            </a:extLst>
          </p:cNvPr>
          <p:cNvSpPr>
            <a:spLocks noGrp="1"/>
          </p:cNvSpPr>
          <p:nvPr>
            <p:ph type="title"/>
          </p:nvPr>
        </p:nvSpPr>
        <p:spPr/>
        <p:txBody>
          <a:bodyPr/>
          <a:lstStyle/>
          <a:p>
            <a:r>
              <a:rPr lang="en-US" dirty="0"/>
              <a:t>Instructions to use our session slides</a:t>
            </a:r>
          </a:p>
        </p:txBody>
      </p:sp>
      <p:pic>
        <p:nvPicPr>
          <p:cNvPr id="17" name="Picture 16">
            <a:extLst>
              <a:ext uri="{FF2B5EF4-FFF2-40B4-BE49-F238E27FC236}">
                <a16:creationId xmlns:a16="http://schemas.microsoft.com/office/drawing/2014/main" id="{257ECE8B-7360-8D7E-8CFB-C571D7178F30}"/>
              </a:ext>
              <a:ext uri="{C183D7F6-B498-43B3-948B-1728B52AA6E4}">
                <adec:decorative xmlns:adec="http://schemas.microsoft.com/office/drawing/2017/decorative" val="1"/>
              </a:ext>
            </a:extLst>
          </p:cNvPr>
          <p:cNvPicPr>
            <a:picLocks noChangeAspect="1"/>
          </p:cNvPicPr>
          <p:nvPr/>
        </p:nvPicPr>
        <p:blipFill>
          <a:blip r:embed="rId3"/>
          <a:srcRect r="42741"/>
          <a:stretch/>
        </p:blipFill>
        <p:spPr>
          <a:xfrm>
            <a:off x="10517650" y="249484"/>
            <a:ext cx="1674350" cy="1323975"/>
          </a:xfrm>
          <a:prstGeom prst="rect">
            <a:avLst/>
          </a:prstGeom>
        </p:spPr>
      </p:pic>
      <p:sp>
        <p:nvSpPr>
          <p:cNvPr id="7" name="TextBox 6">
            <a:extLst>
              <a:ext uri="{FF2B5EF4-FFF2-40B4-BE49-F238E27FC236}">
                <a16:creationId xmlns:a16="http://schemas.microsoft.com/office/drawing/2014/main" id="{25F2CC06-0B86-926C-D6FC-AAB1BF2D4665}"/>
              </a:ext>
            </a:extLst>
          </p:cNvPr>
          <p:cNvSpPr txBox="1"/>
          <p:nvPr/>
        </p:nvSpPr>
        <p:spPr>
          <a:xfrm>
            <a:off x="588262" y="1435377"/>
            <a:ext cx="4767002" cy="1677382"/>
          </a:xfrm>
          <a:prstGeom prst="rect">
            <a:avLst/>
          </a:prstGeom>
          <a:noFill/>
        </p:spPr>
        <p:txBody>
          <a:bodyPr wrap="square">
            <a:spAutoFit/>
          </a:bodyPr>
          <a:lstStyle/>
          <a:p>
            <a:pPr>
              <a:spcAft>
                <a:spcPts val="600"/>
              </a:spcAft>
            </a:pPr>
            <a:r>
              <a:rPr lang="en-US" sz="1800" b="1" dirty="0"/>
              <a:t>1: Review the session slides in advance</a:t>
            </a:r>
          </a:p>
          <a:p>
            <a:pPr>
              <a:spcAft>
                <a:spcPts val="600"/>
              </a:spcAft>
            </a:pPr>
            <a:r>
              <a:rPr lang="en-US" sz="1600" dirty="0"/>
              <a:t>To ensure a smooth delivery, familiarize yourself with the session slides ahead of time. The content is structured around these slides, so reviewing them will help you lead an engaging and well-paced session.</a:t>
            </a:r>
            <a:endParaRPr lang="en-US" b="1" dirty="0">
              <a:highlight>
                <a:srgbClr val="FFFF00"/>
              </a:highlight>
            </a:endParaRPr>
          </a:p>
        </p:txBody>
      </p:sp>
      <p:pic>
        <p:nvPicPr>
          <p:cNvPr id="10" name="Picture 9" descr="Screenshot of the exploration slide within this presentation deck.">
            <a:extLst>
              <a:ext uri="{FF2B5EF4-FFF2-40B4-BE49-F238E27FC236}">
                <a16:creationId xmlns:a16="http://schemas.microsoft.com/office/drawing/2014/main" id="{51F2639F-0028-9D0B-959A-CAC08389CFB5}"/>
              </a:ext>
            </a:extLst>
          </p:cNvPr>
          <p:cNvPicPr>
            <a:picLocks noChangeAspect="1"/>
          </p:cNvPicPr>
          <p:nvPr/>
        </p:nvPicPr>
        <p:blipFill>
          <a:blip r:embed="rId4"/>
          <a:stretch>
            <a:fillRect/>
          </a:stretch>
        </p:blipFill>
        <p:spPr>
          <a:xfrm>
            <a:off x="937485" y="4027162"/>
            <a:ext cx="3685551" cy="2071172"/>
          </a:xfrm>
          <a:prstGeom prst="rect">
            <a:avLst/>
          </a:prstGeom>
          <a:effectLst>
            <a:outerShdw blurRad="50800" dist="38100" dir="2700000" algn="tl" rotWithShape="0">
              <a:prstClr val="black">
                <a:alpha val="40000"/>
              </a:prstClr>
            </a:outerShdw>
          </a:effectLst>
        </p:spPr>
      </p:pic>
      <p:pic>
        <p:nvPicPr>
          <p:cNvPr id="4" name="Picture 3" descr="Screenshot of the title slide within this presentation deck.">
            <a:extLst>
              <a:ext uri="{FF2B5EF4-FFF2-40B4-BE49-F238E27FC236}">
                <a16:creationId xmlns:a16="http://schemas.microsoft.com/office/drawing/2014/main" id="{788A8DFF-4281-C85B-7BF8-724534CCF2AF}"/>
              </a:ext>
            </a:extLst>
          </p:cNvPr>
          <p:cNvPicPr>
            <a:picLocks noChangeAspect="1"/>
          </p:cNvPicPr>
          <p:nvPr/>
        </p:nvPicPr>
        <p:blipFill>
          <a:blip r:embed="rId5"/>
          <a:stretch>
            <a:fillRect/>
          </a:stretch>
        </p:blipFill>
        <p:spPr>
          <a:xfrm>
            <a:off x="679039" y="3602983"/>
            <a:ext cx="3494136" cy="1940582"/>
          </a:xfrm>
          <a:prstGeom prst="rect">
            <a:avLst/>
          </a:prstGeom>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F5F4A1AF-B9D6-CCC1-4E23-3290B9624EF5}"/>
              </a:ext>
            </a:extLst>
          </p:cNvPr>
          <p:cNvSpPr txBox="1"/>
          <p:nvPr/>
        </p:nvSpPr>
        <p:spPr>
          <a:xfrm>
            <a:off x="6096000" y="1435377"/>
            <a:ext cx="5342533" cy="1461939"/>
          </a:xfrm>
          <a:prstGeom prst="rect">
            <a:avLst/>
          </a:prstGeom>
          <a:noFill/>
        </p:spPr>
        <p:txBody>
          <a:bodyPr wrap="square">
            <a:spAutoFit/>
          </a:bodyPr>
          <a:lstStyle/>
          <a:p>
            <a:pPr>
              <a:spcAft>
                <a:spcPts val="600"/>
              </a:spcAft>
            </a:pPr>
            <a:r>
              <a:rPr lang="en-US" sz="1800" b="1" dirty="0"/>
              <a:t>2: Consider following </a:t>
            </a:r>
            <a:br>
              <a:rPr lang="en-US" sz="1800" b="1" dirty="0"/>
            </a:br>
            <a:r>
              <a:rPr lang="en-US" sz="1800" b="1" dirty="0"/>
              <a:t>the suggested talking points and timing</a:t>
            </a:r>
          </a:p>
          <a:p>
            <a:pPr>
              <a:spcAft>
                <a:spcPts val="600"/>
              </a:spcAft>
            </a:pPr>
            <a:r>
              <a:rPr lang="en-US" sz="1600" dirty="0"/>
              <a:t>Each slide includes recommended talking points and estimated speaking time to help you stay on track. You can find these details in the slide notes.</a:t>
            </a:r>
          </a:p>
        </p:txBody>
      </p:sp>
      <p:pic>
        <p:nvPicPr>
          <p:cNvPr id="6" name="Picture 5" descr="Screenshot of the Welcom slide within this presentation deck.">
            <a:extLst>
              <a:ext uri="{FF2B5EF4-FFF2-40B4-BE49-F238E27FC236}">
                <a16:creationId xmlns:a16="http://schemas.microsoft.com/office/drawing/2014/main" id="{4A1D29E3-6A78-6BFE-05F5-01853DEC99AB}"/>
              </a:ext>
            </a:extLst>
          </p:cNvPr>
          <p:cNvPicPr>
            <a:picLocks noChangeAspect="1"/>
          </p:cNvPicPr>
          <p:nvPr/>
        </p:nvPicPr>
        <p:blipFill>
          <a:blip r:embed="rId6"/>
          <a:srcRect t="4380"/>
          <a:stretch/>
        </p:blipFill>
        <p:spPr>
          <a:xfrm>
            <a:off x="6170429" y="3042189"/>
            <a:ext cx="4767002" cy="3262918"/>
          </a:xfrm>
          <a:prstGeom prst="rect">
            <a:avLst/>
          </a:prstGeom>
          <a:effectLst>
            <a:outerShdw blurRad="50800" dist="38100" dir="2700000" algn="tl" rotWithShape="0">
              <a:prstClr val="black">
                <a:alpha val="40000"/>
              </a:prstClr>
            </a:outerShdw>
          </a:effectLst>
        </p:spPr>
      </p:pic>
      <p:sp>
        <p:nvSpPr>
          <p:cNvPr id="11" name="Rectangle 10">
            <a:extLst>
              <a:ext uri="{FF2B5EF4-FFF2-40B4-BE49-F238E27FC236}">
                <a16:creationId xmlns:a16="http://schemas.microsoft.com/office/drawing/2014/main" id="{F3C9BAB5-098B-DDE8-07A9-83A05941828A}"/>
              </a:ext>
              <a:ext uri="{C183D7F6-B498-43B3-948B-1728B52AA6E4}">
                <adec:decorative xmlns:adec="http://schemas.microsoft.com/office/drawing/2017/decorative" val="1"/>
              </a:ext>
            </a:extLst>
          </p:cNvPr>
          <p:cNvSpPr/>
          <p:nvPr/>
        </p:nvSpPr>
        <p:spPr bwMode="auto">
          <a:xfrm>
            <a:off x="7005810" y="5258917"/>
            <a:ext cx="3931621" cy="1046190"/>
          </a:xfrm>
          <a:prstGeom prst="rect">
            <a:avLst/>
          </a:prstGeom>
          <a:noFill/>
          <a:ln w="28575">
            <a:solidFill>
              <a:schemeClr val="accent3"/>
            </a:solidFill>
            <a:headEnd type="none" w="med" len="med"/>
            <a:tailEnd type="none" w="med" len="med"/>
          </a:ln>
          <a:effectLst>
            <a:glow rad="63500">
              <a:schemeClr val="accent4">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cxnSp>
        <p:nvCxnSpPr>
          <p:cNvPr id="13" name="Straight Arrow Connector 12">
            <a:extLst>
              <a:ext uri="{FF2B5EF4-FFF2-40B4-BE49-F238E27FC236}">
                <a16:creationId xmlns:a16="http://schemas.microsoft.com/office/drawing/2014/main" id="{352BC921-ACE2-BEDE-3FE2-92DD2D8189E0}"/>
              </a:ext>
              <a:ext uri="{C183D7F6-B498-43B3-948B-1728B52AA6E4}">
                <adec:decorative xmlns:adec="http://schemas.microsoft.com/office/drawing/2017/decorative" val="1"/>
              </a:ext>
            </a:extLst>
          </p:cNvPr>
          <p:cNvCxnSpPr>
            <a:cxnSpLocks/>
          </p:cNvCxnSpPr>
          <p:nvPr/>
        </p:nvCxnSpPr>
        <p:spPr>
          <a:xfrm flipH="1">
            <a:off x="11075654" y="5756548"/>
            <a:ext cx="437307" cy="0"/>
          </a:xfrm>
          <a:prstGeom prst="straightConnector1">
            <a:avLst/>
          </a:prstGeom>
          <a:ln w="38100">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220213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C64AEC-120B-D949-37AE-BE5FC6316BE2}"/>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929BD416-DE1D-95DD-6381-7FAB696CD61D}"/>
              </a:ext>
            </a:extLst>
          </p:cNvPr>
          <p:cNvSpPr txBox="1">
            <a:spLocks noGrp="1"/>
          </p:cNvSpPr>
          <p:nvPr>
            <p:ph type="title" idx="4294967295"/>
          </p:nvPr>
        </p:nvSpPr>
        <p:spPr>
          <a:xfrm>
            <a:off x="457200" y="457200"/>
            <a:ext cx="8906256"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tx1"/>
                </a:solidFill>
                <a:effectLst/>
                <a:uLnTx/>
                <a:uFillTx/>
                <a:latin typeface="Segoe Sans Display Semibold" pitchFamily="2" charset="0"/>
                <a:ea typeface="+mn-ea"/>
                <a:cs typeface="Segoe Sans Display Semibold" pitchFamily="2" charset="0"/>
              </a:rPr>
              <a:t>For your note: our content reference</a:t>
            </a:r>
          </a:p>
        </p:txBody>
      </p:sp>
      <p:pic>
        <p:nvPicPr>
          <p:cNvPr id="20" name="Picture 19">
            <a:extLst>
              <a:ext uri="{FF2B5EF4-FFF2-40B4-BE49-F238E27FC236}">
                <a16:creationId xmlns:a16="http://schemas.microsoft.com/office/drawing/2014/main" id="{9C60C990-5A4B-1C80-1E62-3D596783BFB7}"/>
              </a:ext>
              <a:ext uri="{C183D7F6-B498-43B3-948B-1728B52AA6E4}">
                <adec:decorative xmlns:adec="http://schemas.microsoft.com/office/drawing/2017/decorative" val="1"/>
              </a:ext>
            </a:extLst>
          </p:cNvPr>
          <p:cNvPicPr>
            <a:picLocks noChangeAspect="1"/>
          </p:cNvPicPr>
          <p:nvPr/>
        </p:nvPicPr>
        <p:blipFill>
          <a:blip r:embed="rId3"/>
          <a:srcRect r="35897"/>
          <a:stretch/>
        </p:blipFill>
        <p:spPr>
          <a:xfrm rot="16200000">
            <a:off x="10520102" y="-461702"/>
            <a:ext cx="1210195" cy="2133601"/>
          </a:xfrm>
          <a:prstGeom prst="rect">
            <a:avLst/>
          </a:prstGeom>
        </p:spPr>
      </p:pic>
      <p:sp>
        <p:nvSpPr>
          <p:cNvPr id="27" name="Rectangle: Rounded Corners 4">
            <a:extLst>
              <a:ext uri="{FF2B5EF4-FFF2-40B4-BE49-F238E27FC236}">
                <a16:creationId xmlns:a16="http://schemas.microsoft.com/office/drawing/2014/main" id="{762DBB48-945D-9061-38BC-4E847CAFD162}"/>
              </a:ext>
              <a:ext uri="{C183D7F6-B498-43B3-948B-1728B52AA6E4}">
                <adec:decorative xmlns:adec="http://schemas.microsoft.com/office/drawing/2017/decorative" val="1"/>
              </a:ext>
            </a:extLst>
          </p:cNvPr>
          <p:cNvSpPr/>
          <p:nvPr/>
        </p:nvSpPr>
        <p:spPr>
          <a:xfrm>
            <a:off x="457200" y="1303022"/>
            <a:ext cx="4087237" cy="4907277"/>
          </a:xfrm>
          <a:prstGeom prst="roundRect">
            <a:avLst>
              <a:gd name="adj" fmla="val 3475"/>
            </a:avLst>
          </a:prstGeom>
          <a:ln>
            <a:noFill/>
            <a:headEnd type="none" w="med" len="med"/>
            <a:tailEnd type="none" w="med" len="med"/>
          </a:ln>
          <a:effectLst>
            <a:outerShdw blurRad="254000" dist="63500" dir="5400000" algn="ctr" rotWithShape="0">
              <a:srgbClr val="000000">
                <a:alpha val="30000"/>
              </a:srgb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40" name="TextBox 39">
            <a:extLst>
              <a:ext uri="{FF2B5EF4-FFF2-40B4-BE49-F238E27FC236}">
                <a16:creationId xmlns:a16="http://schemas.microsoft.com/office/drawing/2014/main" id="{35D5CC39-F1C8-6868-C2A4-4F895BF1B063}"/>
              </a:ext>
            </a:extLst>
          </p:cNvPr>
          <p:cNvSpPr txBox="1"/>
          <p:nvPr/>
        </p:nvSpPr>
        <p:spPr>
          <a:xfrm>
            <a:off x="721373" y="1628032"/>
            <a:ext cx="3558889" cy="4166525"/>
          </a:xfrm>
          <a:prstGeom prst="rect">
            <a:avLst/>
          </a:prstGeom>
          <a:noFill/>
        </p:spPr>
        <p:txBody>
          <a:bodyPr wrap="square">
            <a:spAutoFit/>
          </a:bodyPr>
          <a:lstStyle/>
          <a:p>
            <a:r>
              <a:rPr lang="en-US" dirty="0">
                <a:latin typeface="+mj-lt"/>
              </a:rPr>
              <a:t>This session content has been moderately adapted from a Microsoft Learn module </a:t>
            </a:r>
            <a:r>
              <a:rPr lang="en-US" dirty="0"/>
              <a:t>to better align with the needs of business professionals and leaders.</a:t>
            </a:r>
          </a:p>
          <a:p>
            <a:endParaRPr lang="en-US" dirty="0"/>
          </a:p>
          <a:p>
            <a:r>
              <a:rPr lang="en-US" dirty="0"/>
              <a:t>Use the original module as a reference source for deeper insights and additional learning.</a:t>
            </a:r>
          </a:p>
          <a:p>
            <a:endParaRPr lang="en-US" dirty="0"/>
          </a:p>
          <a:p>
            <a:r>
              <a:rPr lang="en-US" dirty="0"/>
              <a:t>The table on this page provides a breakdown of each module, including covered units and a direct link to the corresponding content in Microsoft Learn.</a:t>
            </a:r>
          </a:p>
        </p:txBody>
      </p:sp>
      <p:sp>
        <p:nvSpPr>
          <p:cNvPr id="4" name="Rectangle: Rounded Corners 10">
            <a:extLst>
              <a:ext uri="{FF2B5EF4-FFF2-40B4-BE49-F238E27FC236}">
                <a16:creationId xmlns:a16="http://schemas.microsoft.com/office/drawing/2014/main" id="{1A623C9A-E120-21D7-FAD8-5457E107FA80}"/>
              </a:ext>
            </a:extLst>
          </p:cNvPr>
          <p:cNvSpPr/>
          <p:nvPr/>
        </p:nvSpPr>
        <p:spPr>
          <a:xfrm>
            <a:off x="4910328" y="1313390"/>
            <a:ext cx="2011679" cy="360088"/>
          </a:xfrm>
          <a:prstGeom prst="roundRect">
            <a:avLst>
              <a:gd name="adj" fmla="val 13740"/>
            </a:avLst>
          </a:prstGeom>
          <a:solidFill>
            <a:schemeClr val="bg1">
              <a:lumMod val="8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400" dirty="0">
                <a:solidFill>
                  <a:schemeClr val="tx1"/>
                </a:solidFill>
                <a:latin typeface="+mj-lt"/>
                <a:cs typeface="Segoe Sans Display Semibold" pitchFamily="2" charset="0"/>
              </a:rPr>
              <a:t>Module</a:t>
            </a:r>
            <a:endParaRPr kumimoji="0" lang="en-US" sz="1400" i="0" u="none" strike="noStrike" kern="1200" cap="none" spc="0" normalizeH="0" baseline="0" noProof="0" dirty="0">
              <a:ln>
                <a:noFill/>
              </a:ln>
              <a:solidFill>
                <a:schemeClr val="tx1"/>
              </a:solidFill>
              <a:effectLst/>
              <a:uLnTx/>
              <a:uFillTx/>
              <a:latin typeface="+mj-lt"/>
              <a:ea typeface="+mn-ea"/>
              <a:cs typeface="Segoe Sans Display" pitchFamily="2" charset="0"/>
            </a:endParaRPr>
          </a:p>
        </p:txBody>
      </p:sp>
      <p:sp>
        <p:nvSpPr>
          <p:cNvPr id="37" name="TextBox 36">
            <a:extLst>
              <a:ext uri="{FF2B5EF4-FFF2-40B4-BE49-F238E27FC236}">
                <a16:creationId xmlns:a16="http://schemas.microsoft.com/office/drawing/2014/main" id="{F8D282C4-D95E-DAB2-CDBB-A97F68D2DE67}"/>
              </a:ext>
            </a:extLst>
          </p:cNvPr>
          <p:cNvSpPr txBox="1"/>
          <p:nvPr/>
        </p:nvSpPr>
        <p:spPr>
          <a:xfrm>
            <a:off x="4910328" y="1823708"/>
            <a:ext cx="2011680" cy="4384811"/>
          </a:xfrm>
          <a:prstGeom prst="roundRect">
            <a:avLst>
              <a:gd name="adj" fmla="val 5625"/>
            </a:avLst>
          </a:prstGeom>
          <a:solidFill>
            <a:schemeClr val="bg1">
              <a:lumMod val="85000"/>
            </a:schemeClr>
          </a:solidFill>
          <a:ln w="19050">
            <a:noFill/>
          </a:ln>
        </p:spPr>
        <p:txBody>
          <a:bodyPr wrap="square" lIns="91440" tIns="91440" rIns="91440" b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mj-lt"/>
                <a:cs typeface="Segoe Sans Display Semibold" pitchFamily="2" charset="0"/>
              </a:rPr>
              <a:t>Module 1: Use AI for everyday tasks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dirty="0">
              <a:highlight>
                <a:srgbClr val="FFFF00"/>
              </a:highlight>
              <a:latin typeface="+mj-lt"/>
              <a:cs typeface="Segoe Sans Display Semibold"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a:hlinkClick r:id="rId4"/>
              </a:rPr>
              <a:t>Use AI for everyday tasks - Training | Microsoft Learn</a:t>
            </a:r>
            <a:endParaRPr lang="en-US" sz="1600" b="1" dirty="0">
              <a:highlight>
                <a:srgbClr val="FFFF00"/>
              </a:highlight>
              <a:latin typeface="+mj-lt"/>
              <a:cs typeface="Segoe Sans Display Semibold" pitchFamily="2" charset="0"/>
            </a:endParaRPr>
          </a:p>
        </p:txBody>
      </p:sp>
      <p:sp>
        <p:nvSpPr>
          <p:cNvPr id="30" name="Rectangle: Rounded Corners 29">
            <a:extLst>
              <a:ext uri="{FF2B5EF4-FFF2-40B4-BE49-F238E27FC236}">
                <a16:creationId xmlns:a16="http://schemas.microsoft.com/office/drawing/2014/main" id="{0BF6E50A-126C-7951-5A1E-AB0CE19F70D6}"/>
              </a:ext>
            </a:extLst>
          </p:cNvPr>
          <p:cNvSpPr/>
          <p:nvPr/>
        </p:nvSpPr>
        <p:spPr>
          <a:xfrm>
            <a:off x="7026148" y="1303022"/>
            <a:ext cx="4708652" cy="370456"/>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j-lt"/>
                <a:cs typeface="Segoe Sans Display Semibold" pitchFamily="2" charset="0"/>
              </a:rPr>
              <a:t>Unit</a:t>
            </a:r>
          </a:p>
        </p:txBody>
      </p:sp>
      <p:sp>
        <p:nvSpPr>
          <p:cNvPr id="29" name="TextBox 28">
            <a:extLst>
              <a:ext uri="{FF2B5EF4-FFF2-40B4-BE49-F238E27FC236}">
                <a16:creationId xmlns:a16="http://schemas.microsoft.com/office/drawing/2014/main" id="{4899483C-EECF-D888-0954-B0E67C612BC7}"/>
              </a:ext>
            </a:extLst>
          </p:cNvPr>
          <p:cNvSpPr txBox="1"/>
          <p:nvPr/>
        </p:nvSpPr>
        <p:spPr>
          <a:xfrm>
            <a:off x="7026149" y="1823709"/>
            <a:ext cx="4708652" cy="470784"/>
          </a:xfrm>
          <a:prstGeom prst="roundRect">
            <a:avLst>
              <a:gd name="adj" fmla="val 12569"/>
            </a:avLst>
          </a:prstGeom>
          <a:solidFill>
            <a:schemeClr val="bg1">
              <a:lumMod val="95000"/>
            </a:schemeClr>
          </a:solidFill>
        </p:spPr>
        <p:txBody>
          <a:bodyPr wrap="square" lIns="91440" tIns="91440" rIns="0" bIns="91440" rtlCol="0" anchor="ctr">
            <a:noAutofit/>
          </a:bodyPr>
          <a:lstStyle/>
          <a:p>
            <a:r>
              <a:rPr lang="en-US" sz="1400" dirty="0">
                <a:cs typeface="Segoe Sans Display" pitchFamily="2" charset="0"/>
              </a:rPr>
              <a:t>Unit 1: Introduction</a:t>
            </a:r>
          </a:p>
        </p:txBody>
      </p:sp>
      <p:sp>
        <p:nvSpPr>
          <p:cNvPr id="28" name="TextBox 27">
            <a:extLst>
              <a:ext uri="{FF2B5EF4-FFF2-40B4-BE49-F238E27FC236}">
                <a16:creationId xmlns:a16="http://schemas.microsoft.com/office/drawing/2014/main" id="{D36BFD4B-390F-91A0-392D-D182F1AF51D9}"/>
              </a:ext>
            </a:extLst>
          </p:cNvPr>
          <p:cNvSpPr txBox="1"/>
          <p:nvPr/>
        </p:nvSpPr>
        <p:spPr>
          <a:xfrm>
            <a:off x="7026148" y="2416338"/>
            <a:ext cx="4708652" cy="413612"/>
          </a:xfrm>
          <a:prstGeom prst="roundRect">
            <a:avLst>
              <a:gd name="adj" fmla="val 11544"/>
            </a:avLst>
          </a:prstGeom>
          <a:solidFill>
            <a:schemeClr val="bg1">
              <a:lumMod val="95000"/>
            </a:schemeClr>
          </a:solidFill>
        </p:spPr>
        <p:txBody>
          <a:bodyPr wrap="square" lIns="91440" tIns="91440" rIns="0" bIns="91440" rtlCol="0" anchor="ctr">
            <a:noAutofit/>
          </a:bodyPr>
          <a:lstStyle/>
          <a:p>
            <a:r>
              <a:rPr lang="en-US" sz="1400" dirty="0">
                <a:cs typeface="Segoe Sans Display" pitchFamily="2" charset="0"/>
              </a:rPr>
              <a:t>Unit 2: What is AI?</a:t>
            </a:r>
          </a:p>
        </p:txBody>
      </p:sp>
      <p:sp>
        <p:nvSpPr>
          <p:cNvPr id="10" name="TextBox 9">
            <a:extLst>
              <a:ext uri="{FF2B5EF4-FFF2-40B4-BE49-F238E27FC236}">
                <a16:creationId xmlns:a16="http://schemas.microsoft.com/office/drawing/2014/main" id="{BCD38D81-4DFD-0B62-4E91-CFD82F5F761C}"/>
              </a:ext>
            </a:extLst>
          </p:cNvPr>
          <p:cNvSpPr txBox="1"/>
          <p:nvPr/>
        </p:nvSpPr>
        <p:spPr>
          <a:xfrm>
            <a:off x="7026148" y="2951795"/>
            <a:ext cx="4708652" cy="478677"/>
          </a:xfrm>
          <a:prstGeom prst="roundRect">
            <a:avLst>
              <a:gd name="adj" fmla="val 12569"/>
            </a:avLst>
          </a:prstGeom>
          <a:solidFill>
            <a:schemeClr val="bg1">
              <a:lumMod val="95000"/>
            </a:schemeClr>
          </a:solidFill>
        </p:spPr>
        <p:txBody>
          <a:bodyPr wrap="square" lIns="91440" tIns="91440" rIns="0" bIns="91440" rtlCol="0" anchor="ctr">
            <a:noAutofit/>
          </a:bodyPr>
          <a:lstStyle/>
          <a:p>
            <a:r>
              <a:rPr lang="en-US" sz="1400" dirty="0">
                <a:cs typeface="Segoe Sans Display" pitchFamily="2" charset="0"/>
              </a:rPr>
              <a:t>Unit 3: Explore prompting</a:t>
            </a:r>
          </a:p>
        </p:txBody>
      </p:sp>
      <p:sp>
        <p:nvSpPr>
          <p:cNvPr id="7" name="TextBox 6">
            <a:extLst>
              <a:ext uri="{FF2B5EF4-FFF2-40B4-BE49-F238E27FC236}">
                <a16:creationId xmlns:a16="http://schemas.microsoft.com/office/drawing/2014/main" id="{E16E2E8F-EA0E-80CA-A8EA-0355607997AC}"/>
              </a:ext>
            </a:extLst>
          </p:cNvPr>
          <p:cNvSpPr txBox="1"/>
          <p:nvPr/>
        </p:nvSpPr>
        <p:spPr>
          <a:xfrm>
            <a:off x="7026148" y="3552317"/>
            <a:ext cx="4708652" cy="478677"/>
          </a:xfrm>
          <a:prstGeom prst="roundRect">
            <a:avLst>
              <a:gd name="adj" fmla="val 11544"/>
            </a:avLst>
          </a:prstGeom>
          <a:solidFill>
            <a:schemeClr val="bg1">
              <a:lumMod val="95000"/>
            </a:schemeClr>
          </a:solidFill>
        </p:spPr>
        <p:txBody>
          <a:bodyPr wrap="square" lIns="91440" tIns="91440" rIns="0" bIns="91440" rtlCol="0" anchor="ctr">
            <a:noAutofit/>
          </a:bodyPr>
          <a:lstStyle/>
          <a:p>
            <a:r>
              <a:rPr lang="en-US" sz="1400" dirty="0">
                <a:cs typeface="Segoe Sans Display" pitchFamily="2" charset="0"/>
              </a:rPr>
              <a:t>Unit 4: Discover ways to use AI in your personal life</a:t>
            </a:r>
          </a:p>
        </p:txBody>
      </p:sp>
      <p:sp>
        <p:nvSpPr>
          <p:cNvPr id="11" name="TextBox 10">
            <a:extLst>
              <a:ext uri="{FF2B5EF4-FFF2-40B4-BE49-F238E27FC236}">
                <a16:creationId xmlns:a16="http://schemas.microsoft.com/office/drawing/2014/main" id="{7ECFE521-5550-868B-85A9-830C09649F8E}"/>
              </a:ext>
            </a:extLst>
          </p:cNvPr>
          <p:cNvSpPr txBox="1"/>
          <p:nvPr/>
        </p:nvSpPr>
        <p:spPr>
          <a:xfrm>
            <a:off x="7026148" y="4152839"/>
            <a:ext cx="4708652" cy="413612"/>
          </a:xfrm>
          <a:prstGeom prst="roundRect">
            <a:avLst>
              <a:gd name="adj" fmla="val 11544"/>
            </a:avLst>
          </a:prstGeom>
          <a:solidFill>
            <a:schemeClr val="bg1">
              <a:lumMod val="95000"/>
            </a:schemeClr>
          </a:solidFill>
        </p:spPr>
        <p:txBody>
          <a:bodyPr wrap="square" lIns="91440" tIns="91440" rIns="0" bIns="91440" rtlCol="0" anchor="ctr">
            <a:noAutofit/>
          </a:bodyPr>
          <a:lstStyle/>
          <a:p>
            <a:r>
              <a:rPr lang="en-US" sz="1400" dirty="0">
                <a:cs typeface="Segoe Sans Display" pitchFamily="2" charset="0"/>
              </a:rPr>
              <a:t>Unit 5: Discover ways to use AI at work</a:t>
            </a:r>
          </a:p>
        </p:txBody>
      </p:sp>
      <p:sp>
        <p:nvSpPr>
          <p:cNvPr id="14" name="TextBox 13">
            <a:extLst>
              <a:ext uri="{FF2B5EF4-FFF2-40B4-BE49-F238E27FC236}">
                <a16:creationId xmlns:a16="http://schemas.microsoft.com/office/drawing/2014/main" id="{A5DACCDE-1E75-AC7F-2B10-3EA5DFFD52A0}"/>
              </a:ext>
            </a:extLst>
          </p:cNvPr>
          <p:cNvSpPr txBox="1"/>
          <p:nvPr/>
        </p:nvSpPr>
        <p:spPr>
          <a:xfrm>
            <a:off x="7026148" y="4688296"/>
            <a:ext cx="4708652" cy="478677"/>
          </a:xfrm>
          <a:prstGeom prst="roundRect">
            <a:avLst>
              <a:gd name="adj" fmla="val 12569"/>
            </a:avLst>
          </a:prstGeom>
          <a:solidFill>
            <a:schemeClr val="bg1">
              <a:lumMod val="95000"/>
            </a:schemeClr>
          </a:solidFill>
        </p:spPr>
        <p:txBody>
          <a:bodyPr wrap="square" lIns="91440" tIns="91440" rIns="0" bIns="91440" rtlCol="0" anchor="ctr">
            <a:noAutofit/>
          </a:bodyPr>
          <a:lstStyle/>
          <a:p>
            <a:r>
              <a:rPr lang="en-US" sz="1400" dirty="0">
                <a:cs typeface="Segoe Sans Display" pitchFamily="2" charset="0"/>
              </a:rPr>
              <a:t>Unit 6: Exercise: Personalize and refine prompts</a:t>
            </a:r>
          </a:p>
        </p:txBody>
      </p:sp>
      <p:sp>
        <p:nvSpPr>
          <p:cNvPr id="12" name="TextBox 11">
            <a:extLst>
              <a:ext uri="{FF2B5EF4-FFF2-40B4-BE49-F238E27FC236}">
                <a16:creationId xmlns:a16="http://schemas.microsoft.com/office/drawing/2014/main" id="{C1A7A58E-D1AD-B6D8-B373-5FF5454CF152}"/>
              </a:ext>
            </a:extLst>
          </p:cNvPr>
          <p:cNvSpPr txBox="1"/>
          <p:nvPr/>
        </p:nvSpPr>
        <p:spPr>
          <a:xfrm>
            <a:off x="7026148" y="5288818"/>
            <a:ext cx="4708652" cy="399817"/>
          </a:xfrm>
          <a:prstGeom prst="roundRect">
            <a:avLst>
              <a:gd name="adj" fmla="val 11544"/>
            </a:avLst>
          </a:prstGeom>
          <a:solidFill>
            <a:schemeClr val="bg1">
              <a:lumMod val="95000"/>
            </a:schemeClr>
          </a:solidFill>
        </p:spPr>
        <p:txBody>
          <a:bodyPr wrap="square" lIns="91440" tIns="91440" rIns="0" bIns="91440" rtlCol="0" anchor="ctr">
            <a:noAutofit/>
          </a:bodyPr>
          <a:lstStyle/>
          <a:p>
            <a:r>
              <a:rPr lang="en-US" sz="1400" dirty="0">
                <a:cs typeface="Segoe Sans Display" pitchFamily="2" charset="0"/>
              </a:rPr>
              <a:t>Unit 7: Knowledge check</a:t>
            </a:r>
          </a:p>
        </p:txBody>
      </p:sp>
      <p:sp>
        <p:nvSpPr>
          <p:cNvPr id="15" name="TextBox 14">
            <a:extLst>
              <a:ext uri="{FF2B5EF4-FFF2-40B4-BE49-F238E27FC236}">
                <a16:creationId xmlns:a16="http://schemas.microsoft.com/office/drawing/2014/main" id="{59D4195A-4F32-A92D-130A-47996117B72A}"/>
              </a:ext>
            </a:extLst>
          </p:cNvPr>
          <p:cNvSpPr txBox="1"/>
          <p:nvPr/>
        </p:nvSpPr>
        <p:spPr>
          <a:xfrm>
            <a:off x="7026148" y="5810482"/>
            <a:ext cx="4708652" cy="399817"/>
          </a:xfrm>
          <a:prstGeom prst="roundRect">
            <a:avLst>
              <a:gd name="adj" fmla="val 11544"/>
            </a:avLst>
          </a:prstGeom>
          <a:solidFill>
            <a:schemeClr val="bg1">
              <a:lumMod val="95000"/>
            </a:schemeClr>
          </a:solidFill>
        </p:spPr>
        <p:txBody>
          <a:bodyPr wrap="square" lIns="91440" tIns="91440" rIns="0" bIns="91440" rtlCol="0" anchor="ctr">
            <a:noAutofit/>
          </a:bodyPr>
          <a:lstStyle/>
          <a:p>
            <a:r>
              <a:rPr lang="en-US" sz="1400" dirty="0">
                <a:cs typeface="Segoe Sans Display" pitchFamily="2" charset="0"/>
              </a:rPr>
              <a:t>Unit 8: Summary</a:t>
            </a:r>
          </a:p>
        </p:txBody>
      </p:sp>
    </p:spTree>
    <p:extLst>
      <p:ext uri="{BB962C8B-B14F-4D97-AF65-F5344CB8AC3E}">
        <p14:creationId xmlns:p14="http://schemas.microsoft.com/office/powerpoint/2010/main" val="413224490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BF60B-BDFB-296F-89F1-14962AF83FB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5DEAD7A-5C3A-CDF2-5878-8025C91C5D7B}"/>
              </a:ext>
            </a:extLst>
          </p:cNvPr>
          <p:cNvSpPr>
            <a:spLocks noGrp="1"/>
          </p:cNvSpPr>
          <p:nvPr>
            <p:ph type="title"/>
          </p:nvPr>
        </p:nvSpPr>
        <p:spPr>
          <a:xfrm>
            <a:off x="584199" y="2302671"/>
            <a:ext cx="7203273" cy="1231106"/>
          </a:xfrm>
        </p:spPr>
        <p:txBody>
          <a:bodyPr/>
          <a:lstStyle/>
          <a:p>
            <a:r>
              <a:rPr lang="en-US" dirty="0"/>
              <a:t>AI in action: </a:t>
            </a:r>
            <a:br>
              <a:rPr lang="en-US" dirty="0"/>
            </a:br>
            <a:r>
              <a:rPr lang="en-US" dirty="0"/>
              <a:t>Unlock productivity at work</a:t>
            </a:r>
          </a:p>
        </p:txBody>
      </p:sp>
      <p:sp>
        <p:nvSpPr>
          <p:cNvPr id="3" name="Text Placeholder 2">
            <a:extLst>
              <a:ext uri="{FF2B5EF4-FFF2-40B4-BE49-F238E27FC236}">
                <a16:creationId xmlns:a16="http://schemas.microsoft.com/office/drawing/2014/main" id="{554FBDAD-C395-FBEB-AB8E-ACEC8F5FA87E}"/>
              </a:ext>
            </a:extLst>
          </p:cNvPr>
          <p:cNvSpPr>
            <a:spLocks noGrp="1"/>
          </p:cNvSpPr>
          <p:nvPr>
            <p:ph type="body" sz="quarter" idx="12"/>
          </p:nvPr>
        </p:nvSpPr>
        <p:spPr>
          <a:xfrm>
            <a:off x="584200" y="3802911"/>
            <a:ext cx="5577840" cy="307777"/>
          </a:xfrm>
        </p:spPr>
        <p:txBody>
          <a:bodyPr/>
          <a:lstStyle/>
          <a:p>
            <a:r>
              <a:rPr lang="en-US" sz="2000" dirty="0"/>
              <a:t>Session Guide for Instructors | </a:t>
            </a:r>
            <a:r>
              <a:rPr lang="en-US" sz="2000" b="1" dirty="0"/>
              <a:t>English</a:t>
            </a:r>
          </a:p>
        </p:txBody>
      </p:sp>
    </p:spTree>
    <p:extLst>
      <p:ext uri="{BB962C8B-B14F-4D97-AF65-F5344CB8AC3E}">
        <p14:creationId xmlns:p14="http://schemas.microsoft.com/office/powerpoint/2010/main" val="114647305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0DA3E-873C-6967-A22E-E07DED39D63D}"/>
            </a:ext>
          </a:extLst>
        </p:cNvPr>
        <p:cNvGrpSpPr/>
        <p:nvPr/>
      </p:nvGrpSpPr>
      <p:grpSpPr>
        <a:xfrm>
          <a:off x="0" y="0"/>
          <a:ext cx="0" cy="0"/>
          <a:chOff x="0" y="0"/>
          <a:chExt cx="0" cy="0"/>
        </a:xfrm>
      </p:grpSpPr>
      <p:sp>
        <p:nvSpPr>
          <p:cNvPr id="12" name="Rectangle: Rounded Corners 4">
            <a:extLst>
              <a:ext uri="{FF2B5EF4-FFF2-40B4-BE49-F238E27FC236}">
                <a16:creationId xmlns:a16="http://schemas.microsoft.com/office/drawing/2014/main" id="{CDB9DFD3-3EB5-0A93-6D0E-E9F675C751F3}"/>
              </a:ext>
              <a:ext uri="{C183D7F6-B498-43B3-948B-1728B52AA6E4}">
                <adec:decorative xmlns:adec="http://schemas.microsoft.com/office/drawing/2017/decorative" val="1"/>
              </a:ext>
            </a:extLst>
          </p:cNvPr>
          <p:cNvSpPr/>
          <p:nvPr/>
        </p:nvSpPr>
        <p:spPr>
          <a:xfrm>
            <a:off x="8712200" y="2135285"/>
            <a:ext cx="3197946" cy="3884516"/>
          </a:xfrm>
          <a:prstGeom prst="roundRect">
            <a:avLst>
              <a:gd name="adj" fmla="val 5240"/>
            </a:avLst>
          </a:prstGeom>
          <a:solidFill>
            <a:srgbClr val="FFFFFF">
              <a:alpha val="89804"/>
            </a:srgbClr>
          </a:solidFill>
          <a:ln>
            <a:noFill/>
            <a:headEnd type="none" w="med" len="med"/>
            <a:tailEnd type="none" w="med" len="med"/>
          </a:ln>
          <a:effectLst>
            <a:outerShdw blurRad="254000" dist="63500" dir="5400000" algn="ctr" rotWithShape="0">
              <a:srgbClr val="000000">
                <a:alpha val="30000"/>
              </a:srgb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8" name="Title 16">
            <a:extLst>
              <a:ext uri="{FF2B5EF4-FFF2-40B4-BE49-F238E27FC236}">
                <a16:creationId xmlns:a16="http://schemas.microsoft.com/office/drawing/2014/main" id="{D31BC5A4-888C-FB11-F1AD-D86EAE498E68}"/>
              </a:ext>
            </a:extLst>
          </p:cNvPr>
          <p:cNvSpPr>
            <a:spLocks noGrp="1"/>
          </p:cNvSpPr>
          <p:nvPr>
            <p:ph type="title"/>
          </p:nvPr>
        </p:nvSpPr>
        <p:spPr>
          <a:xfrm>
            <a:off x="469900" y="685537"/>
            <a:ext cx="11136883" cy="553998"/>
          </a:xfrm>
        </p:spPr>
        <p:txBody>
          <a:bodyPr tIns="0" rIns="0" bIns="0">
            <a:noAutofit/>
          </a:bodyPr>
          <a:lstStyle/>
          <a:p>
            <a:r>
              <a:rPr lang="en-US" dirty="0"/>
              <a:t>Welcome to Microsoft AI Skills Fest!</a:t>
            </a:r>
            <a:endParaRPr lang="en-US" sz="4400" dirty="0"/>
          </a:p>
        </p:txBody>
      </p:sp>
      <p:sp>
        <p:nvSpPr>
          <p:cNvPr id="15" name="Text Placeholder 33">
            <a:extLst>
              <a:ext uri="{FF2B5EF4-FFF2-40B4-BE49-F238E27FC236}">
                <a16:creationId xmlns:a16="http://schemas.microsoft.com/office/drawing/2014/main" id="{B71E8197-0B40-6734-FDBB-8FD316B2352F}"/>
              </a:ext>
            </a:extLst>
          </p:cNvPr>
          <p:cNvSpPr txBox="1">
            <a:spLocks/>
          </p:cNvSpPr>
          <p:nvPr/>
        </p:nvSpPr>
        <p:spPr>
          <a:xfrm>
            <a:off x="480060" y="1353082"/>
            <a:ext cx="6913179"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en-US" sz="2400" b="1" dirty="0">
                <a:solidFill>
                  <a:schemeClr val="bg1"/>
                </a:solidFill>
                <a:cs typeface="Segoe UI" panose="020B0502040204020203" pitchFamily="34" charset="0"/>
              </a:rPr>
              <a:t>AI in action: Unlock productivity at work</a:t>
            </a:r>
            <a:endParaRPr lang="en-US" sz="2400" dirty="0">
              <a:solidFill>
                <a:schemeClr val="bg1"/>
              </a:solidFill>
              <a:cs typeface="Segoe UI" panose="020B0502040204020203" pitchFamily="34" charset="0"/>
            </a:endParaRPr>
          </a:p>
        </p:txBody>
      </p:sp>
      <p:sp>
        <p:nvSpPr>
          <p:cNvPr id="5" name="TextBox 4">
            <a:extLst>
              <a:ext uri="{FF2B5EF4-FFF2-40B4-BE49-F238E27FC236}">
                <a16:creationId xmlns:a16="http://schemas.microsoft.com/office/drawing/2014/main" id="{DFE0C123-0BA8-61C2-B818-C1208A720245}"/>
              </a:ext>
            </a:extLst>
          </p:cNvPr>
          <p:cNvSpPr txBox="1"/>
          <p:nvPr/>
        </p:nvSpPr>
        <p:spPr>
          <a:xfrm>
            <a:off x="469900" y="1932084"/>
            <a:ext cx="7965181" cy="4585871"/>
          </a:xfrm>
          <a:prstGeom prst="rect">
            <a:avLst/>
          </a:prstGeom>
          <a:noFill/>
        </p:spPr>
        <p:txBody>
          <a:bodyPr wrap="square">
            <a:spAutoFit/>
          </a:bodyPr>
          <a:lstStyle/>
          <a:p>
            <a:r>
              <a:rPr lang="en-US" sz="1800" dirty="0">
                <a:solidFill>
                  <a:schemeClr val="bg1"/>
                </a:solidFill>
                <a:latin typeface="+mj-lt"/>
              </a:rPr>
              <a:t>Empower learners to build AI skills and work smarter, not harder</a:t>
            </a:r>
            <a:endParaRPr lang="en-US" sz="1800" dirty="0">
              <a:solidFill>
                <a:schemeClr val="bg1"/>
              </a:solidFill>
            </a:endParaRPr>
          </a:p>
          <a:p>
            <a:endParaRPr lang="en-US" sz="1800" dirty="0">
              <a:solidFill>
                <a:schemeClr val="bg1"/>
              </a:solidFill>
            </a:endParaRPr>
          </a:p>
          <a:p>
            <a:r>
              <a:rPr lang="en-US" sz="1600" dirty="0">
                <a:solidFill>
                  <a:schemeClr val="bg1"/>
                </a:solidFill>
              </a:rPr>
              <a:t>As an instructor, you play a key role in guiding participants through this </a:t>
            </a:r>
            <a:r>
              <a:rPr lang="en-US" sz="1600" b="1" dirty="0">
                <a:solidFill>
                  <a:schemeClr val="bg1"/>
                </a:solidFill>
              </a:rPr>
              <a:t>interactive, 50-minute session </a:t>
            </a:r>
            <a:r>
              <a:rPr lang="en-US" sz="1600" dirty="0">
                <a:solidFill>
                  <a:schemeClr val="bg1"/>
                </a:solidFill>
              </a:rPr>
              <a:t>designed to help business professionals and leaders unlock AI’s potential in their daily work. This session guide has been created to help you prepare effectively and deliver a smooth, engaging experience.</a:t>
            </a:r>
          </a:p>
          <a:p>
            <a:endParaRPr lang="en-US" sz="1600" b="1" dirty="0">
              <a:solidFill>
                <a:schemeClr val="bg1"/>
              </a:solidFill>
            </a:endParaRPr>
          </a:p>
          <a:p>
            <a:r>
              <a:rPr lang="en-US" sz="1600" b="1" dirty="0">
                <a:solidFill>
                  <a:schemeClr val="bg1"/>
                </a:solidFill>
              </a:rPr>
              <a:t>In this session, you will:</a:t>
            </a:r>
          </a:p>
          <a:p>
            <a:pPr marL="285750" indent="-285750">
              <a:buFont typeface="Arial" panose="020B0604020202020204" pitchFamily="34" charset="0"/>
              <a:buChar char="•"/>
            </a:pPr>
            <a:r>
              <a:rPr lang="en-US" sz="1600" dirty="0">
                <a:solidFill>
                  <a:schemeClr val="bg1"/>
                </a:solidFill>
              </a:rPr>
              <a:t>Introduce practical AI applications relevant to their workflows</a:t>
            </a:r>
          </a:p>
          <a:p>
            <a:pPr marL="285750" indent="-285750">
              <a:buFont typeface="Arial" panose="020B0604020202020204" pitchFamily="34" charset="0"/>
              <a:buChar char="•"/>
            </a:pPr>
            <a:r>
              <a:rPr lang="en-US" sz="1600" dirty="0">
                <a:solidFill>
                  <a:schemeClr val="bg1"/>
                </a:solidFill>
              </a:rPr>
              <a:t>Facilitate interactive exercises and discussions</a:t>
            </a:r>
          </a:p>
          <a:p>
            <a:pPr marL="285750" indent="-285750">
              <a:buFont typeface="Arial" panose="020B0604020202020204" pitchFamily="34" charset="0"/>
              <a:buChar char="•"/>
            </a:pPr>
            <a:r>
              <a:rPr lang="en-US" sz="1600" dirty="0">
                <a:solidFill>
                  <a:schemeClr val="bg1"/>
                </a:solidFill>
              </a:rPr>
              <a:t>Encourage experimentation with AI-powered tools like Microsoft Copilot</a:t>
            </a:r>
          </a:p>
          <a:p>
            <a:pPr marL="285750" indent="-285750">
              <a:buFont typeface="Arial" panose="020B0604020202020204" pitchFamily="34" charset="0"/>
              <a:buChar char="•"/>
            </a:pPr>
            <a:r>
              <a:rPr lang="en-US" sz="1600" dirty="0">
                <a:solidFill>
                  <a:schemeClr val="bg1"/>
                </a:solidFill>
              </a:rPr>
              <a:t>Support participants in crafting effective AI prompts to boost productivity</a:t>
            </a:r>
          </a:p>
          <a:p>
            <a:endParaRPr lang="en-US" sz="1600" dirty="0">
              <a:solidFill>
                <a:schemeClr val="bg1"/>
              </a:solidFill>
            </a:endParaRPr>
          </a:p>
          <a:p>
            <a:r>
              <a:rPr lang="en-US" sz="1600" dirty="0">
                <a:solidFill>
                  <a:schemeClr val="bg1"/>
                </a:solidFill>
              </a:rPr>
              <a:t>By the end, learners will feel confident, inspired, and ready to integrate AI into their routines. We encourage you to </a:t>
            </a:r>
            <a:r>
              <a:rPr lang="en-US" sz="1600" b="1" dirty="0">
                <a:solidFill>
                  <a:schemeClr val="bg1"/>
                </a:solidFill>
              </a:rPr>
              <a:t>foster a collaborative learning environment </a:t>
            </a:r>
            <a:r>
              <a:rPr lang="en-US" sz="1600" dirty="0">
                <a:solidFill>
                  <a:schemeClr val="bg1"/>
                </a:solidFill>
              </a:rPr>
              <a:t>by prompting questions, encouraging discussion, and creating a space for open dialogue.</a:t>
            </a:r>
          </a:p>
          <a:p>
            <a:endParaRPr lang="en-US" sz="1600" dirty="0">
              <a:solidFill>
                <a:schemeClr val="bg1"/>
              </a:solidFill>
            </a:endParaRPr>
          </a:p>
          <a:p>
            <a:r>
              <a:rPr lang="en-US" sz="1600" dirty="0">
                <a:solidFill>
                  <a:schemeClr val="bg1"/>
                </a:solidFill>
              </a:rPr>
              <a:t>Microsoft AI Skills Fest Business User Content Team</a:t>
            </a:r>
          </a:p>
        </p:txBody>
      </p:sp>
      <p:sp>
        <p:nvSpPr>
          <p:cNvPr id="3" name="TextBox 2">
            <a:extLst>
              <a:ext uri="{FF2B5EF4-FFF2-40B4-BE49-F238E27FC236}">
                <a16:creationId xmlns:a16="http://schemas.microsoft.com/office/drawing/2014/main" id="{C620034D-A987-4D05-B0DB-FA1DBA3D2B1D}"/>
              </a:ext>
            </a:extLst>
          </p:cNvPr>
          <p:cNvSpPr txBox="1"/>
          <p:nvPr/>
        </p:nvSpPr>
        <p:spPr>
          <a:xfrm>
            <a:off x="9066765" y="2643138"/>
            <a:ext cx="2565418" cy="3139321"/>
          </a:xfrm>
          <a:prstGeom prst="rect">
            <a:avLst/>
          </a:prstGeom>
          <a:noFill/>
        </p:spPr>
        <p:txBody>
          <a:bodyPr wrap="square">
            <a:spAutoFit/>
          </a:bodyPr>
          <a:lstStyle/>
          <a:p>
            <a:r>
              <a:rPr lang="en-US" sz="1800" dirty="0">
                <a:solidFill>
                  <a:schemeClr val="bg1"/>
                </a:solidFill>
                <a:latin typeface="+mj-lt"/>
              </a:rPr>
              <a:t>Thank you for your time and expertise in delivering this session! </a:t>
            </a:r>
          </a:p>
          <a:p>
            <a:endParaRPr lang="en-US" sz="1800" dirty="0">
              <a:solidFill>
                <a:schemeClr val="bg1"/>
              </a:solidFill>
            </a:endParaRPr>
          </a:p>
          <a:p>
            <a:r>
              <a:rPr lang="en-US" sz="1800" dirty="0">
                <a:solidFill>
                  <a:schemeClr val="bg1"/>
                </a:solidFill>
              </a:rPr>
              <a:t>Your guidance is invaluable in helping learners build AI skills and apply them effectively in their work.</a:t>
            </a:r>
          </a:p>
          <a:p>
            <a:endParaRPr lang="en-US" sz="1800" dirty="0">
              <a:solidFill>
                <a:schemeClr val="bg1"/>
              </a:solidFill>
            </a:endParaRPr>
          </a:p>
        </p:txBody>
      </p:sp>
    </p:spTree>
    <p:extLst>
      <p:ext uri="{BB962C8B-B14F-4D97-AF65-F5344CB8AC3E}">
        <p14:creationId xmlns:p14="http://schemas.microsoft.com/office/powerpoint/2010/main" val="32281499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0DA3E-873C-6967-A22E-E07DED39D63D}"/>
            </a:ext>
          </a:extLst>
        </p:cNvPr>
        <p:cNvGrpSpPr/>
        <p:nvPr/>
      </p:nvGrpSpPr>
      <p:grpSpPr>
        <a:xfrm>
          <a:off x="0" y="0"/>
          <a:ext cx="0" cy="0"/>
          <a:chOff x="0" y="0"/>
          <a:chExt cx="0" cy="0"/>
        </a:xfrm>
      </p:grpSpPr>
      <p:sp>
        <p:nvSpPr>
          <p:cNvPr id="8" name="Title 16">
            <a:extLst>
              <a:ext uri="{FF2B5EF4-FFF2-40B4-BE49-F238E27FC236}">
                <a16:creationId xmlns:a16="http://schemas.microsoft.com/office/drawing/2014/main" id="{D31BC5A4-888C-FB11-F1AD-D86EAE498E68}"/>
              </a:ext>
            </a:extLst>
          </p:cNvPr>
          <p:cNvSpPr>
            <a:spLocks noGrp="1"/>
          </p:cNvSpPr>
          <p:nvPr>
            <p:ph type="title"/>
          </p:nvPr>
        </p:nvSpPr>
        <p:spPr>
          <a:xfrm>
            <a:off x="469900" y="685537"/>
            <a:ext cx="11136883" cy="553998"/>
          </a:xfrm>
        </p:spPr>
        <p:txBody>
          <a:bodyPr tIns="0" rIns="0" bIns="0">
            <a:noAutofit/>
          </a:bodyPr>
          <a:lstStyle/>
          <a:p>
            <a:r>
              <a:rPr lang="en-US" sz="4400" dirty="0"/>
              <a:t>What you can expect</a:t>
            </a:r>
          </a:p>
        </p:txBody>
      </p:sp>
      <p:sp>
        <p:nvSpPr>
          <p:cNvPr id="15" name="Text Placeholder 33">
            <a:extLst>
              <a:ext uri="{FF2B5EF4-FFF2-40B4-BE49-F238E27FC236}">
                <a16:creationId xmlns:a16="http://schemas.microsoft.com/office/drawing/2014/main" id="{B71E8197-0B40-6734-FDBB-8FD316B2352F}"/>
              </a:ext>
            </a:extLst>
          </p:cNvPr>
          <p:cNvSpPr txBox="1">
            <a:spLocks/>
          </p:cNvSpPr>
          <p:nvPr/>
        </p:nvSpPr>
        <p:spPr>
          <a:xfrm>
            <a:off x="480060" y="1394786"/>
            <a:ext cx="6913179" cy="4308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en-US" sz="2800" b="1" dirty="0">
                <a:solidFill>
                  <a:schemeClr val="bg1"/>
                </a:solidFill>
                <a:cs typeface="Segoe UI" panose="020B0502040204020203" pitchFamily="34" charset="0"/>
              </a:rPr>
              <a:t>This session guide </a:t>
            </a:r>
            <a:r>
              <a:rPr lang="en-US" sz="2800" dirty="0">
                <a:solidFill>
                  <a:schemeClr val="bg1"/>
                </a:solidFill>
                <a:cs typeface="Segoe UI" panose="020B0502040204020203" pitchFamily="34" charset="0"/>
              </a:rPr>
              <a:t>includes:</a:t>
            </a:r>
          </a:p>
        </p:txBody>
      </p:sp>
      <p:sp>
        <p:nvSpPr>
          <p:cNvPr id="26" name="Rectangle: Rounded Corners 4">
            <a:extLst>
              <a:ext uri="{FF2B5EF4-FFF2-40B4-BE49-F238E27FC236}">
                <a16:creationId xmlns:a16="http://schemas.microsoft.com/office/drawing/2014/main" id="{B58735D2-8CB9-7273-7DA4-4867DC0F7A6A}"/>
              </a:ext>
              <a:ext uri="{C183D7F6-B498-43B3-948B-1728B52AA6E4}">
                <adec:decorative xmlns:adec="http://schemas.microsoft.com/office/drawing/2017/decorative" val="1"/>
              </a:ext>
            </a:extLst>
          </p:cNvPr>
          <p:cNvSpPr/>
          <p:nvPr/>
        </p:nvSpPr>
        <p:spPr>
          <a:xfrm>
            <a:off x="445984" y="1981387"/>
            <a:ext cx="3550283" cy="4552453"/>
          </a:xfrm>
          <a:prstGeom prst="roundRect">
            <a:avLst>
              <a:gd name="adj" fmla="val 5240"/>
            </a:avLst>
          </a:prstGeom>
          <a:solidFill>
            <a:srgbClr val="FFFFFF">
              <a:alpha val="89804"/>
            </a:srgbClr>
          </a:solidFill>
          <a:ln>
            <a:noFill/>
            <a:headEnd type="none" w="med" len="med"/>
            <a:tailEnd type="none" w="med" len="med"/>
          </a:ln>
          <a:effectLst>
            <a:outerShdw blurRad="254000" dist="63500" dir="5400000" algn="ctr" rotWithShape="0">
              <a:srgbClr val="000000">
                <a:alpha val="30000"/>
              </a:srgb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2" name="Text Placeholder 2">
            <a:extLst>
              <a:ext uri="{FF2B5EF4-FFF2-40B4-BE49-F238E27FC236}">
                <a16:creationId xmlns:a16="http://schemas.microsoft.com/office/drawing/2014/main" id="{5329FDD3-8F6C-1AA6-F205-2306E47A947B}"/>
              </a:ext>
            </a:extLst>
          </p:cNvPr>
          <p:cNvSpPr txBox="1">
            <a:spLocks/>
          </p:cNvSpPr>
          <p:nvPr/>
        </p:nvSpPr>
        <p:spPr>
          <a:xfrm>
            <a:off x="680019" y="2133296"/>
            <a:ext cx="640080" cy="372201"/>
          </a:xfrm>
          <a:prstGeom prst="roundRect">
            <a:avLst>
              <a:gd name="adj" fmla="val 50000"/>
            </a:avLst>
          </a:prstGeom>
          <a:gradFill flip="none" rotWithShape="1">
            <a:gsLst>
              <a:gs pos="95804">
                <a:srgbClr val="399A91"/>
              </a:gs>
              <a:gs pos="8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1</a:t>
            </a:r>
          </a:p>
        </p:txBody>
      </p:sp>
      <p:sp>
        <p:nvSpPr>
          <p:cNvPr id="3" name="Text Placeholder 33">
            <a:extLst>
              <a:ext uri="{FF2B5EF4-FFF2-40B4-BE49-F238E27FC236}">
                <a16:creationId xmlns:a16="http://schemas.microsoft.com/office/drawing/2014/main" id="{542F49C8-419D-F050-E037-99BFCF729FB4}"/>
              </a:ext>
            </a:extLst>
          </p:cNvPr>
          <p:cNvSpPr txBox="1">
            <a:spLocks/>
          </p:cNvSpPr>
          <p:nvPr/>
        </p:nvSpPr>
        <p:spPr>
          <a:xfrm>
            <a:off x="620400" y="2628954"/>
            <a:ext cx="3211861" cy="120032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en-US" dirty="0">
                <a:solidFill>
                  <a:schemeClr val="bg1"/>
                </a:solidFill>
                <a:latin typeface="+mj-lt"/>
                <a:cs typeface="Segoe UI" panose="020B0502040204020203" pitchFamily="34" charset="0"/>
              </a:rPr>
              <a:t>Session overview</a:t>
            </a:r>
          </a:p>
          <a:p>
            <a:pPr marL="0" lvl="1" indent="0">
              <a:spcBef>
                <a:spcPts val="0"/>
              </a:spcBef>
              <a:spcAft>
                <a:spcPts val="1200"/>
              </a:spcAft>
              <a:buFont typeface="Wingdings" panose="05000000000000000000" pitchFamily="2" charset="2"/>
              <a:buNone/>
            </a:pPr>
            <a:r>
              <a:rPr lang="en-US" sz="1600" b="0" i="0" dirty="0">
                <a:solidFill>
                  <a:srgbClr val="424242"/>
                </a:solidFill>
                <a:effectLst/>
                <a:latin typeface="Segoe Sans"/>
              </a:rPr>
              <a:t>Get a high-level outline of the session, including its structure, key topics, and planning consideration</a:t>
            </a:r>
            <a:endParaRPr lang="en-US" sz="1800" dirty="0">
              <a:solidFill>
                <a:schemeClr val="bg1"/>
              </a:solidFill>
              <a:cs typeface="Segoe UI" panose="020B0502040204020203" pitchFamily="34" charset="0"/>
            </a:endParaRPr>
          </a:p>
        </p:txBody>
      </p:sp>
      <mc:AlternateContent xmlns:mc="http://schemas.openxmlformats.org/markup-compatibility/2006" xmlns:pslz="http://schemas.microsoft.com/office/powerpoint/2016/slidezoom">
        <mc:Choice Requires="pslz">
          <p:graphicFrame>
            <p:nvGraphicFramePr>
              <p:cNvPr id="5" name="Slide Zoom 4" descr="Screenshot of the Session agenda slide within this presentation deck.&#10;&#10;&#10;">
                <a:extLst>
                  <a:ext uri="{FF2B5EF4-FFF2-40B4-BE49-F238E27FC236}">
                    <a16:creationId xmlns:a16="http://schemas.microsoft.com/office/drawing/2014/main" id="{E47BCB8C-C4F3-AC14-A23F-270EDFCD8B14}"/>
                  </a:ext>
                </a:extLst>
              </p:cNvPr>
              <p:cNvGraphicFramePr>
                <a:graphicFrameLocks noChangeAspect="1"/>
              </p:cNvGraphicFramePr>
              <p:nvPr>
                <p:extLst>
                  <p:ext uri="{D42A27DB-BD31-4B8C-83A1-F6EECF244321}">
                    <p14:modId xmlns:p14="http://schemas.microsoft.com/office/powerpoint/2010/main" val="3637322982"/>
                  </p:ext>
                </p:extLst>
              </p:nvPr>
            </p:nvGraphicFramePr>
            <p:xfrm>
              <a:off x="680019" y="4405247"/>
              <a:ext cx="2760228" cy="1552628"/>
            </p:xfrm>
            <a:graphic>
              <a:graphicData uri="http://schemas.microsoft.com/office/powerpoint/2016/slidezoom">
                <pslz:sldZm>
                  <pslz:sldZmObj sldId="2051" cId="4178565498">
                    <pslz:zmPr id="{1CCA22B0-1147-4D49-B2EC-BE666FA4B8BB}" returnToParent="0" transitionDur="1000">
                      <p166:blipFill xmlns:p166="http://schemas.microsoft.com/office/powerpoint/2016/6/main">
                        <a:blip r:embed="rId3"/>
                        <a:stretch>
                          <a:fillRect/>
                        </a:stretch>
                      </p166:blipFill>
                      <p166:spPr xmlns:p166="http://schemas.microsoft.com/office/powerpoint/2016/6/main">
                        <a:xfrm>
                          <a:off x="0" y="0"/>
                          <a:ext cx="2760228" cy="1552628"/>
                        </a:xfrm>
                        <a:prstGeom prst="rect">
                          <a:avLst/>
                        </a:prstGeom>
                        <a:ln w="3175">
                          <a:solidFill>
                            <a:prstClr val="ltGray"/>
                          </a:solidFill>
                        </a:ln>
                        <a:effectLst>
                          <a:outerShdw blurRad="50800" dist="38100" dir="2700000" algn="tl" rotWithShape="0">
                            <a:prstClr val="black">
                              <a:alpha val="40000"/>
                            </a:prstClr>
                          </a:outerShdw>
                        </a:effectLst>
                      </p166:spPr>
                    </pslz:zmPr>
                  </pslz:sldZmObj>
                </pslz:sldZm>
              </a:graphicData>
            </a:graphic>
          </p:graphicFrame>
        </mc:Choice>
        <mc:Fallback xmlns="">
          <p:pic>
            <p:nvPicPr>
              <p:cNvPr id="5" name="Slide Zoom 4" descr="Screenshot of the Session agenda slide within this presentation deck.&#10;&#10;&#10;">
                <a:extLst>
                  <a:ext uri="{FF2B5EF4-FFF2-40B4-BE49-F238E27FC236}">
                    <a16:creationId xmlns:a16="http://schemas.microsoft.com/office/drawing/2014/main" id="{E47BCB8C-C4F3-AC14-A23F-270EDFCD8B14}"/>
                  </a:ext>
                </a:extLst>
              </p:cNvPr>
              <p:cNvPicPr>
                <a:picLocks noGrp="1" noRot="1" noChangeAspect="1" noMove="1" noResize="1" noEditPoints="1" noAdjustHandles="1" noChangeArrowheads="1" noChangeShapeType="1"/>
              </p:cNvPicPr>
              <p:nvPr/>
            </p:nvPicPr>
            <p:blipFill>
              <a:blip r:embed="rId4"/>
              <a:stretch>
                <a:fillRect/>
              </a:stretch>
            </p:blipFill>
            <p:spPr>
              <a:xfrm>
                <a:off x="680019" y="4405247"/>
                <a:ext cx="2760228" cy="1552628"/>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7" name="Slide Zoom 6" descr="Screenshot of the Key considerations for planning / organizing this session slide within this presentation deck.&#10;&#10;">
                <a:extLst>
                  <a:ext uri="{FF2B5EF4-FFF2-40B4-BE49-F238E27FC236}">
                    <a16:creationId xmlns:a16="http://schemas.microsoft.com/office/drawing/2014/main" id="{79F1C6EA-29CB-A950-5260-45C78A5E9A5D}"/>
                  </a:ext>
                </a:extLst>
              </p:cNvPr>
              <p:cNvGraphicFramePr>
                <a:graphicFrameLocks noChangeAspect="1"/>
              </p:cNvGraphicFramePr>
              <p:nvPr>
                <p:extLst>
                  <p:ext uri="{D42A27DB-BD31-4B8C-83A1-F6EECF244321}">
                    <p14:modId xmlns:p14="http://schemas.microsoft.com/office/powerpoint/2010/main" val="1584750040"/>
                  </p:ext>
                </p:extLst>
              </p:nvPr>
            </p:nvGraphicFramePr>
            <p:xfrm>
              <a:off x="1027296" y="4814168"/>
              <a:ext cx="2760228" cy="1552628"/>
            </p:xfrm>
            <a:graphic>
              <a:graphicData uri="http://schemas.microsoft.com/office/powerpoint/2016/slidezoom">
                <pslz:sldZm>
                  <pslz:sldZmObj sldId="380" cId="1451437575">
                    <pslz:zmPr id="{303C8F61-2390-4AE7-A8A2-E2FB3D0AF3C7}" returnToParent="0" transitionDur="1000">
                      <p166:blipFill xmlns:p166="http://schemas.microsoft.com/office/powerpoint/2016/6/main">
                        <a:blip r:embed="rId5"/>
                        <a:stretch>
                          <a:fillRect/>
                        </a:stretch>
                      </p166:blipFill>
                      <p166:spPr xmlns:p166="http://schemas.microsoft.com/office/powerpoint/2016/6/main">
                        <a:xfrm>
                          <a:off x="0" y="0"/>
                          <a:ext cx="2760228" cy="1552628"/>
                        </a:xfrm>
                        <a:prstGeom prst="rect">
                          <a:avLst/>
                        </a:prstGeom>
                        <a:ln w="3175">
                          <a:solidFill>
                            <a:prstClr val="ltGray"/>
                          </a:solidFill>
                        </a:ln>
                        <a:effectLst>
                          <a:outerShdw blurRad="50800" dist="38100" dir="2700000" algn="tl" rotWithShape="0">
                            <a:prstClr val="black">
                              <a:alpha val="40000"/>
                            </a:prstClr>
                          </a:outerShdw>
                        </a:effectLst>
                      </p166:spPr>
                    </pslz:zmPr>
                  </pslz:sldZmObj>
                </pslz:sldZm>
              </a:graphicData>
            </a:graphic>
          </p:graphicFrame>
        </mc:Choice>
        <mc:Fallback xmlns="">
          <p:pic>
            <p:nvPicPr>
              <p:cNvPr id="7" name="Slide Zoom 6" descr="Screenshot of the Key considerations for planning / organizing this session slide within this presentation deck.&#10;&#10;">
                <a:extLst>
                  <a:ext uri="{FF2B5EF4-FFF2-40B4-BE49-F238E27FC236}">
                    <a16:creationId xmlns:a16="http://schemas.microsoft.com/office/drawing/2014/main" id="{79F1C6EA-29CB-A950-5260-45C78A5E9A5D}"/>
                  </a:ext>
                </a:extLst>
              </p:cNvPr>
              <p:cNvPicPr>
                <a:picLocks noGrp="1" noRot="1" noChangeAspect="1" noMove="1" noResize="1" noEditPoints="1" noAdjustHandles="1" noChangeArrowheads="1" noChangeShapeType="1"/>
              </p:cNvPicPr>
              <p:nvPr/>
            </p:nvPicPr>
            <p:blipFill>
              <a:blip r:embed="rId6"/>
              <a:stretch>
                <a:fillRect/>
              </a:stretch>
            </p:blipFill>
            <p:spPr>
              <a:xfrm>
                <a:off x="1027296" y="4814168"/>
                <a:ext cx="2760228" cy="1552628"/>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p:sp>
        <p:nvSpPr>
          <p:cNvPr id="27" name="Rectangle: Rounded Corners 4">
            <a:extLst>
              <a:ext uri="{FF2B5EF4-FFF2-40B4-BE49-F238E27FC236}">
                <a16:creationId xmlns:a16="http://schemas.microsoft.com/office/drawing/2014/main" id="{3F8A0BCC-975E-ECCE-7C4E-FA464D3C7133}"/>
              </a:ext>
              <a:ext uri="{C183D7F6-B498-43B3-948B-1728B52AA6E4}">
                <adec:decorative xmlns:adec="http://schemas.microsoft.com/office/drawing/2017/decorative" val="1"/>
              </a:ext>
            </a:extLst>
          </p:cNvPr>
          <p:cNvSpPr/>
          <p:nvPr/>
        </p:nvSpPr>
        <p:spPr>
          <a:xfrm>
            <a:off x="4360006" y="1981387"/>
            <a:ext cx="3550283" cy="4552453"/>
          </a:xfrm>
          <a:prstGeom prst="roundRect">
            <a:avLst>
              <a:gd name="adj" fmla="val 5240"/>
            </a:avLst>
          </a:prstGeom>
          <a:solidFill>
            <a:srgbClr val="FFFFFF">
              <a:alpha val="89804"/>
            </a:srgbClr>
          </a:solidFill>
          <a:ln>
            <a:noFill/>
            <a:headEnd type="none" w="med" len="med"/>
            <a:tailEnd type="none" w="med" len="med"/>
          </a:ln>
          <a:effectLst>
            <a:outerShdw blurRad="254000" dist="63500" dir="5400000" algn="ctr" rotWithShape="0">
              <a:srgbClr val="000000">
                <a:alpha val="30000"/>
              </a:srgb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18" name="Text Placeholder 2">
            <a:extLst>
              <a:ext uri="{FF2B5EF4-FFF2-40B4-BE49-F238E27FC236}">
                <a16:creationId xmlns:a16="http://schemas.microsoft.com/office/drawing/2014/main" id="{8A10A529-46B9-5190-2177-51EB1AC9A4FD}"/>
              </a:ext>
            </a:extLst>
          </p:cNvPr>
          <p:cNvSpPr txBox="1">
            <a:spLocks/>
          </p:cNvSpPr>
          <p:nvPr/>
        </p:nvSpPr>
        <p:spPr>
          <a:xfrm>
            <a:off x="4599241" y="2171324"/>
            <a:ext cx="640080" cy="372201"/>
          </a:xfrm>
          <a:prstGeom prst="roundRect">
            <a:avLst>
              <a:gd name="adj" fmla="val 50000"/>
            </a:avLst>
          </a:prstGeom>
          <a:gradFill flip="none" rotWithShape="1">
            <a:gsLst>
              <a:gs pos="95804">
                <a:srgbClr val="399A91"/>
              </a:gs>
              <a:gs pos="8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2</a:t>
            </a:r>
          </a:p>
        </p:txBody>
      </p:sp>
      <p:sp>
        <p:nvSpPr>
          <p:cNvPr id="20" name="Text Placeholder 33">
            <a:extLst>
              <a:ext uri="{FF2B5EF4-FFF2-40B4-BE49-F238E27FC236}">
                <a16:creationId xmlns:a16="http://schemas.microsoft.com/office/drawing/2014/main" id="{FD403DC2-329C-F520-185D-2FA5D493F838}"/>
              </a:ext>
            </a:extLst>
          </p:cNvPr>
          <p:cNvSpPr txBox="1">
            <a:spLocks/>
          </p:cNvSpPr>
          <p:nvPr/>
        </p:nvSpPr>
        <p:spPr>
          <a:xfrm>
            <a:off x="4599242" y="2628954"/>
            <a:ext cx="3122358" cy="150810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en-US" dirty="0">
                <a:solidFill>
                  <a:schemeClr val="bg1"/>
                </a:solidFill>
                <a:latin typeface="+mj-lt"/>
                <a:cs typeface="Segoe UI" panose="020B0502040204020203" pitchFamily="34" charset="0"/>
              </a:rPr>
              <a:t>Best practices to deliver this session</a:t>
            </a:r>
          </a:p>
          <a:p>
            <a:pPr marL="0" lvl="1" indent="0">
              <a:spcBef>
                <a:spcPts val="0"/>
              </a:spcBef>
              <a:buFont typeface="Wingdings" panose="05000000000000000000" pitchFamily="2" charset="2"/>
              <a:buNone/>
            </a:pPr>
            <a:r>
              <a:rPr lang="en-US" sz="1600" dirty="0">
                <a:solidFill>
                  <a:srgbClr val="424242"/>
                </a:solidFill>
              </a:rPr>
              <a:t>Discover strategies to deliver an engaging and impactful session, whether in-person or virtual.</a:t>
            </a:r>
            <a:endParaRPr lang="en-US" dirty="0">
              <a:solidFill>
                <a:schemeClr val="bg1"/>
              </a:solidFill>
              <a:cs typeface="Segoe UI" panose="020B0502040204020203" pitchFamily="34" charset="0"/>
            </a:endParaRPr>
          </a:p>
        </p:txBody>
      </p:sp>
      <mc:AlternateContent xmlns:mc="http://schemas.openxmlformats.org/markup-compatibility/2006" xmlns:pslz="http://schemas.microsoft.com/office/powerpoint/2016/slidezoom">
        <mc:Choice Requires="pslz">
          <p:graphicFrame>
            <p:nvGraphicFramePr>
              <p:cNvPr id="6" name="Slide Zoom 5" descr="Screenshot of the Best practices for instructors slide within this presentation deck.">
                <a:extLst>
                  <a:ext uri="{FF2B5EF4-FFF2-40B4-BE49-F238E27FC236}">
                    <a16:creationId xmlns:a16="http://schemas.microsoft.com/office/drawing/2014/main" id="{E8B33013-8125-73E7-292F-1CA41C3B1C2F}"/>
                  </a:ext>
                </a:extLst>
              </p:cNvPr>
              <p:cNvGraphicFramePr>
                <a:graphicFrameLocks noChangeAspect="1"/>
              </p:cNvGraphicFramePr>
              <p:nvPr>
                <p:extLst>
                  <p:ext uri="{D42A27DB-BD31-4B8C-83A1-F6EECF244321}">
                    <p14:modId xmlns:p14="http://schemas.microsoft.com/office/powerpoint/2010/main" val="2627821987"/>
                  </p:ext>
                </p:extLst>
              </p:nvPr>
            </p:nvGraphicFramePr>
            <p:xfrm>
              <a:off x="4612561" y="4405247"/>
              <a:ext cx="2851560" cy="1604003"/>
            </p:xfrm>
            <a:graphic>
              <a:graphicData uri="http://schemas.microsoft.com/office/powerpoint/2016/slidezoom">
                <pslz:sldZm>
                  <pslz:sldZmObj sldId="257" cId="3089443346">
                    <pslz:zmPr id="{230F0447-482F-418E-8B8B-3A7B2C23B071}" returnToParent="0" transitionDur="1000">
                      <p166:blipFill xmlns:p166="http://schemas.microsoft.com/office/powerpoint/2016/6/main">
                        <a:blip r:embed="rId7"/>
                        <a:stretch>
                          <a:fillRect/>
                        </a:stretch>
                      </p166:blipFill>
                      <p166:spPr xmlns:p166="http://schemas.microsoft.com/office/powerpoint/2016/6/main">
                        <a:xfrm>
                          <a:off x="0" y="0"/>
                          <a:ext cx="2851560" cy="1604003"/>
                        </a:xfrm>
                        <a:prstGeom prst="rect">
                          <a:avLst/>
                        </a:prstGeom>
                        <a:ln w="3175">
                          <a:solidFill>
                            <a:prstClr val="ltGray"/>
                          </a:solidFill>
                        </a:ln>
                        <a:effectLst>
                          <a:outerShdw blurRad="50800" dist="38100" dir="2700000" algn="tl" rotWithShape="0">
                            <a:prstClr val="black">
                              <a:alpha val="40000"/>
                            </a:prstClr>
                          </a:outerShdw>
                        </a:effectLst>
                      </p166:spPr>
                    </pslz:zmPr>
                  </pslz:sldZmObj>
                </pslz:sldZm>
              </a:graphicData>
            </a:graphic>
          </p:graphicFrame>
        </mc:Choice>
        <mc:Fallback xmlns="">
          <p:pic>
            <p:nvPicPr>
              <p:cNvPr id="6" name="Slide Zoom 5" descr="Screenshot of the Best practices for instructors slide within this presentation deck.">
                <a:extLst>
                  <a:ext uri="{FF2B5EF4-FFF2-40B4-BE49-F238E27FC236}">
                    <a16:creationId xmlns:a16="http://schemas.microsoft.com/office/drawing/2014/main" id="{E8B33013-8125-73E7-292F-1CA41C3B1C2F}"/>
                  </a:ext>
                </a:extLst>
              </p:cNvPr>
              <p:cNvPicPr>
                <a:picLocks noGrp="1" noRot="1" noChangeAspect="1" noMove="1" noResize="1" noEditPoints="1" noAdjustHandles="1" noChangeArrowheads="1" noChangeShapeType="1"/>
              </p:cNvPicPr>
              <p:nvPr/>
            </p:nvPicPr>
            <p:blipFill>
              <a:blip r:embed="rId8"/>
              <a:stretch>
                <a:fillRect/>
              </a:stretch>
            </p:blipFill>
            <p:spPr>
              <a:xfrm>
                <a:off x="4612561" y="4405247"/>
                <a:ext cx="2851560" cy="1604003"/>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p:sp>
        <p:nvSpPr>
          <p:cNvPr id="28" name="Rectangle: Rounded Corners 4">
            <a:extLst>
              <a:ext uri="{FF2B5EF4-FFF2-40B4-BE49-F238E27FC236}">
                <a16:creationId xmlns:a16="http://schemas.microsoft.com/office/drawing/2014/main" id="{A413C8B4-4EAA-ACD0-5646-3CA66BC318C3}"/>
              </a:ext>
              <a:ext uri="{C183D7F6-B498-43B3-948B-1728B52AA6E4}">
                <adec:decorative xmlns:adec="http://schemas.microsoft.com/office/drawing/2017/decorative" val="1"/>
              </a:ext>
            </a:extLst>
          </p:cNvPr>
          <p:cNvSpPr/>
          <p:nvPr/>
        </p:nvSpPr>
        <p:spPr>
          <a:xfrm>
            <a:off x="8283663" y="1981387"/>
            <a:ext cx="3550283" cy="4552453"/>
          </a:xfrm>
          <a:prstGeom prst="roundRect">
            <a:avLst>
              <a:gd name="adj" fmla="val 5240"/>
            </a:avLst>
          </a:prstGeom>
          <a:solidFill>
            <a:srgbClr val="FFFFFF">
              <a:alpha val="89804"/>
            </a:srgbClr>
          </a:solidFill>
          <a:ln>
            <a:noFill/>
            <a:headEnd type="none" w="med" len="med"/>
            <a:tailEnd type="none" w="med" len="med"/>
          </a:ln>
          <a:effectLst>
            <a:outerShdw blurRad="254000" dist="63500" dir="5400000" algn="ctr" rotWithShape="0">
              <a:srgbClr val="000000">
                <a:alpha val="30000"/>
              </a:srgb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24" name="Text Placeholder 2">
            <a:extLst>
              <a:ext uri="{FF2B5EF4-FFF2-40B4-BE49-F238E27FC236}">
                <a16:creationId xmlns:a16="http://schemas.microsoft.com/office/drawing/2014/main" id="{6E41864A-8D65-4579-A69A-0149F2F3B411}"/>
              </a:ext>
            </a:extLst>
          </p:cNvPr>
          <p:cNvSpPr txBox="1">
            <a:spLocks/>
          </p:cNvSpPr>
          <p:nvPr/>
        </p:nvSpPr>
        <p:spPr>
          <a:xfrm>
            <a:off x="8556978" y="2171324"/>
            <a:ext cx="640080" cy="372201"/>
          </a:xfrm>
          <a:prstGeom prst="roundRect">
            <a:avLst>
              <a:gd name="adj" fmla="val 50000"/>
            </a:avLst>
          </a:prstGeom>
          <a:gradFill flip="none" rotWithShape="1">
            <a:gsLst>
              <a:gs pos="95804">
                <a:srgbClr val="399A91"/>
              </a:gs>
              <a:gs pos="8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3</a:t>
            </a:r>
          </a:p>
        </p:txBody>
      </p:sp>
      <p:sp>
        <p:nvSpPr>
          <p:cNvPr id="25" name="Text Placeholder 33">
            <a:extLst>
              <a:ext uri="{FF2B5EF4-FFF2-40B4-BE49-F238E27FC236}">
                <a16:creationId xmlns:a16="http://schemas.microsoft.com/office/drawing/2014/main" id="{553A35A7-6D6F-0B7D-3104-45257907C73E}"/>
              </a:ext>
            </a:extLst>
          </p:cNvPr>
          <p:cNvSpPr txBox="1">
            <a:spLocks/>
          </p:cNvSpPr>
          <p:nvPr/>
        </p:nvSpPr>
        <p:spPr>
          <a:xfrm>
            <a:off x="8556978" y="2628954"/>
            <a:ext cx="3045314" cy="144655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en-US" dirty="0">
                <a:solidFill>
                  <a:schemeClr val="bg1"/>
                </a:solidFill>
                <a:latin typeface="+mj-lt"/>
                <a:cs typeface="Segoe UI" panose="020B0502040204020203" pitchFamily="34" charset="0"/>
              </a:rPr>
              <a:t>Instructor guide</a:t>
            </a:r>
          </a:p>
          <a:p>
            <a:pPr marL="0" lvl="1" indent="0">
              <a:spcBef>
                <a:spcPts val="0"/>
              </a:spcBef>
              <a:spcAft>
                <a:spcPts val="1200"/>
              </a:spcAft>
              <a:buFont typeface="Wingdings" panose="05000000000000000000" pitchFamily="2" charset="2"/>
              <a:buNone/>
            </a:pPr>
            <a:r>
              <a:rPr lang="en-US" sz="1600" dirty="0">
                <a:solidFill>
                  <a:srgbClr val="424242"/>
                </a:solidFill>
                <a:latin typeface="Segoe Sans"/>
              </a:rPr>
              <a:t>Access practical tools and guidelines to create an engaging learning experience for all participants. </a:t>
            </a:r>
            <a:endParaRPr lang="en-US" sz="1800" dirty="0">
              <a:solidFill>
                <a:schemeClr val="bg1"/>
              </a:solidFill>
              <a:cs typeface="Segoe UI" panose="020B0502040204020203" pitchFamily="34" charset="0"/>
            </a:endParaRPr>
          </a:p>
        </p:txBody>
      </p:sp>
      <mc:AlternateContent xmlns:mc="http://schemas.openxmlformats.org/markup-compatibility/2006" xmlns:pslz="http://schemas.microsoft.com/office/powerpoint/2016/slidezoom">
        <mc:Choice Requires="pslz">
          <p:graphicFrame>
            <p:nvGraphicFramePr>
              <p:cNvPr id="12" name="Slide Zoom 11" descr="Screenshot of the Session timing slide within this presentation deck&#10;&#10;">
                <a:extLst>
                  <a:ext uri="{FF2B5EF4-FFF2-40B4-BE49-F238E27FC236}">
                    <a16:creationId xmlns:a16="http://schemas.microsoft.com/office/drawing/2014/main" id="{99FF4AC6-A5E6-8A0B-6377-7A8439470F7F}"/>
                  </a:ext>
                </a:extLst>
              </p:cNvPr>
              <p:cNvGraphicFramePr>
                <a:graphicFrameLocks noChangeAspect="1"/>
              </p:cNvGraphicFramePr>
              <p:nvPr>
                <p:extLst>
                  <p:ext uri="{D42A27DB-BD31-4B8C-83A1-F6EECF244321}">
                    <p14:modId xmlns:p14="http://schemas.microsoft.com/office/powerpoint/2010/main" val="2056788233"/>
                  </p:ext>
                </p:extLst>
              </p:nvPr>
            </p:nvGraphicFramePr>
            <p:xfrm>
              <a:off x="8556978" y="4405248"/>
              <a:ext cx="2760227" cy="1552628"/>
            </p:xfrm>
            <a:graphic>
              <a:graphicData uri="http://schemas.microsoft.com/office/powerpoint/2016/slidezoom">
                <pslz:sldZm>
                  <pslz:sldZmObj sldId="279" cId="884795750">
                    <pslz:zmPr id="{19B8ED49-C74B-47D2-B9DE-11832F9F7F95}" returnToParent="0" transitionDur="1000">
                      <p166:blipFill xmlns:p166="http://schemas.microsoft.com/office/powerpoint/2016/6/main">
                        <a:blip r:embed="rId9"/>
                        <a:stretch>
                          <a:fillRect/>
                        </a:stretch>
                      </p166:blipFill>
                      <p166:spPr xmlns:p166="http://schemas.microsoft.com/office/powerpoint/2016/6/main">
                        <a:xfrm>
                          <a:off x="0" y="0"/>
                          <a:ext cx="2760227" cy="1552628"/>
                        </a:xfrm>
                        <a:prstGeom prst="rect">
                          <a:avLst/>
                        </a:prstGeom>
                        <a:ln w="3175">
                          <a:solidFill>
                            <a:prstClr val="ltGray"/>
                          </a:solidFill>
                        </a:ln>
                        <a:effectLst>
                          <a:outerShdw blurRad="50800" dist="38100" dir="2700000" algn="tl" rotWithShape="0">
                            <a:prstClr val="black">
                              <a:alpha val="40000"/>
                            </a:prstClr>
                          </a:outerShdw>
                        </a:effectLst>
                      </p166:spPr>
                    </pslz:zmPr>
                  </pslz:sldZmObj>
                </pslz:sldZm>
              </a:graphicData>
            </a:graphic>
          </p:graphicFrame>
        </mc:Choice>
        <mc:Fallback xmlns="">
          <p:pic>
            <p:nvPicPr>
              <p:cNvPr id="12" name="Slide Zoom 11" descr="Screenshot of the Session timing slide within this presentation deck&#10;&#10;">
                <a:extLst>
                  <a:ext uri="{FF2B5EF4-FFF2-40B4-BE49-F238E27FC236}">
                    <a16:creationId xmlns:a16="http://schemas.microsoft.com/office/drawing/2014/main" id="{99FF4AC6-A5E6-8A0B-6377-7A8439470F7F}"/>
                  </a:ext>
                </a:extLst>
              </p:cNvPr>
              <p:cNvPicPr>
                <a:picLocks noGrp="1" noRot="1" noChangeAspect="1" noMove="1" noResize="1" noEditPoints="1" noAdjustHandles="1" noChangeArrowheads="1" noChangeShapeType="1"/>
              </p:cNvPicPr>
              <p:nvPr/>
            </p:nvPicPr>
            <p:blipFill>
              <a:blip r:embed="rId10"/>
              <a:stretch>
                <a:fillRect/>
              </a:stretch>
            </p:blipFill>
            <p:spPr>
              <a:xfrm>
                <a:off x="8556978" y="4405248"/>
                <a:ext cx="2760227" cy="1552628"/>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p:spTree>
    <p:extLst>
      <p:ext uri="{BB962C8B-B14F-4D97-AF65-F5344CB8AC3E}">
        <p14:creationId xmlns:p14="http://schemas.microsoft.com/office/powerpoint/2010/main" val="40070779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F11ED-F25E-6F70-06A4-B93793E9C40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5BDA231-5185-5F65-5201-E6DD947953C7}"/>
              </a:ext>
            </a:extLst>
          </p:cNvPr>
          <p:cNvSpPr>
            <a:spLocks noGrp="1"/>
          </p:cNvSpPr>
          <p:nvPr>
            <p:ph type="title"/>
          </p:nvPr>
        </p:nvSpPr>
        <p:spPr>
          <a:xfrm>
            <a:off x="585216" y="2977823"/>
            <a:ext cx="6217920" cy="553998"/>
          </a:xfrm>
        </p:spPr>
        <p:txBody>
          <a:bodyPr/>
          <a:lstStyle/>
          <a:p>
            <a:r>
              <a:rPr lang="en-US" dirty="0"/>
              <a:t>1: Session overview</a:t>
            </a:r>
          </a:p>
        </p:txBody>
      </p:sp>
      <p:sp>
        <p:nvSpPr>
          <p:cNvPr id="5" name="Text Placeholder 4">
            <a:extLst>
              <a:ext uri="{FF2B5EF4-FFF2-40B4-BE49-F238E27FC236}">
                <a16:creationId xmlns:a16="http://schemas.microsoft.com/office/drawing/2014/main" id="{9DB0EF67-54B6-2AF0-D2F1-2BA1642F4590}"/>
              </a:ext>
            </a:extLst>
          </p:cNvPr>
          <p:cNvSpPr>
            <a:spLocks noGrp="1"/>
          </p:cNvSpPr>
          <p:nvPr>
            <p:ph type="body" sz="quarter" idx="12"/>
          </p:nvPr>
        </p:nvSpPr>
        <p:spPr>
          <a:xfrm>
            <a:off x="585216" y="3751542"/>
            <a:ext cx="6217920" cy="615553"/>
          </a:xfrm>
        </p:spPr>
        <p:txBody>
          <a:bodyPr/>
          <a:lstStyle/>
          <a:p>
            <a:r>
              <a:rPr lang="en-US" sz="2000" dirty="0"/>
              <a:t>Dive into the world of generative AI and discover how it can simplify your daily tasks.</a:t>
            </a:r>
          </a:p>
        </p:txBody>
      </p:sp>
    </p:spTree>
    <p:extLst>
      <p:ext uri="{BB962C8B-B14F-4D97-AF65-F5344CB8AC3E}">
        <p14:creationId xmlns:p14="http://schemas.microsoft.com/office/powerpoint/2010/main" val="19445380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CDAAE806-13C1-F4C6-ED7C-B77F902C4978}"/>
              </a:ext>
            </a:extLst>
          </p:cNvPr>
          <p:cNvSpPr>
            <a:spLocks noGrp="1"/>
          </p:cNvSpPr>
          <p:nvPr>
            <p:ph type="title"/>
          </p:nvPr>
        </p:nvSpPr>
        <p:spPr>
          <a:xfrm>
            <a:off x="588263" y="665369"/>
            <a:ext cx="11018520" cy="553998"/>
          </a:xfrm>
        </p:spPr>
        <p:txBody>
          <a:bodyPr tIns="0" rIns="0" bIns="0">
            <a:noAutofit/>
          </a:bodyPr>
          <a:lstStyle/>
          <a:p>
            <a:r>
              <a:rPr lang="en-US" dirty="0"/>
              <a:t>Session agenda</a:t>
            </a:r>
            <a:endParaRPr lang="en-US" sz="4400" dirty="0">
              <a:highlight>
                <a:srgbClr val="FFFF00"/>
              </a:highlight>
            </a:endParaRPr>
          </a:p>
        </p:txBody>
      </p:sp>
      <p:grpSp>
        <p:nvGrpSpPr>
          <p:cNvPr id="13" name="Group 12">
            <a:extLst>
              <a:ext uri="{FF2B5EF4-FFF2-40B4-BE49-F238E27FC236}">
                <a16:creationId xmlns:a16="http://schemas.microsoft.com/office/drawing/2014/main" id="{928BF84C-B435-5B38-C3B3-DB991A7985BE}"/>
              </a:ext>
              <a:ext uri="{C183D7F6-B498-43B3-948B-1728B52AA6E4}">
                <adec:decorative xmlns:adec="http://schemas.microsoft.com/office/drawing/2017/decorative" val="1"/>
              </a:ext>
            </a:extLst>
          </p:cNvPr>
          <p:cNvGrpSpPr/>
          <p:nvPr/>
        </p:nvGrpSpPr>
        <p:grpSpPr>
          <a:xfrm>
            <a:off x="588262" y="1684430"/>
            <a:ext cx="12220176" cy="4055979"/>
            <a:chOff x="588262" y="1684428"/>
            <a:chExt cx="12220176" cy="4296398"/>
          </a:xfrm>
        </p:grpSpPr>
        <p:sp>
          <p:nvSpPr>
            <p:cNvPr id="9" name="Text Placeholder 2">
              <a:extLst>
                <a:ext uri="{FF2B5EF4-FFF2-40B4-BE49-F238E27FC236}">
                  <a16:creationId xmlns:a16="http://schemas.microsoft.com/office/drawing/2014/main" id="{4C51F05E-9372-4943-6C52-80E323CF7D58}"/>
                </a:ext>
              </a:extLst>
            </p:cNvPr>
            <p:cNvSpPr txBox="1">
              <a:spLocks/>
            </p:cNvSpPr>
            <p:nvPr/>
          </p:nvSpPr>
          <p:spPr>
            <a:xfrm>
              <a:off x="588262" y="2698243"/>
              <a:ext cx="1127647" cy="372201"/>
            </a:xfrm>
            <a:prstGeom prst="roundRect">
              <a:avLst>
                <a:gd name="adj" fmla="val 50000"/>
              </a:avLst>
            </a:prstGeom>
            <a:gradFill flip="none" rotWithShape="1">
              <a:gsLst>
                <a:gs pos="95804">
                  <a:srgbClr val="399A91"/>
                </a:gs>
                <a:gs pos="8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6 min</a:t>
              </a:r>
            </a:p>
          </p:txBody>
        </p:sp>
        <p:sp>
          <p:nvSpPr>
            <p:cNvPr id="10" name="Text Placeholder 33">
              <a:extLst>
                <a:ext uri="{FF2B5EF4-FFF2-40B4-BE49-F238E27FC236}">
                  <a16:creationId xmlns:a16="http://schemas.microsoft.com/office/drawing/2014/main" id="{25B48F22-E593-CA95-2914-B632A2F8BE04}"/>
                </a:ext>
              </a:extLst>
            </p:cNvPr>
            <p:cNvSpPr txBox="1">
              <a:spLocks/>
            </p:cNvSpPr>
            <p:nvPr/>
          </p:nvSpPr>
          <p:spPr>
            <a:xfrm>
              <a:off x="2212451" y="3653425"/>
              <a:ext cx="9810215"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en-US" sz="2400" dirty="0">
                  <a:solidFill>
                    <a:schemeClr val="bg1"/>
                  </a:solidFill>
                  <a:latin typeface="+mj-lt"/>
                  <a:cs typeface="Segoe UI" panose="020B0502040204020203" pitchFamily="34" charset="0"/>
                </a:rPr>
                <a:t>Solve real-life work problems with AI</a:t>
              </a:r>
              <a:r>
                <a:rPr lang="en-US" sz="2400" dirty="0">
                  <a:solidFill>
                    <a:schemeClr val="bg1"/>
                  </a:solidFill>
                  <a:cs typeface="Segoe UI" panose="020B0502040204020203" pitchFamily="34" charset="0"/>
                </a:rPr>
                <a:t>: Discover your AI Kickstarter</a:t>
              </a:r>
            </a:p>
          </p:txBody>
        </p:sp>
        <p:sp>
          <p:nvSpPr>
            <p:cNvPr id="11" name="Text Placeholder 2">
              <a:extLst>
                <a:ext uri="{FF2B5EF4-FFF2-40B4-BE49-F238E27FC236}">
                  <a16:creationId xmlns:a16="http://schemas.microsoft.com/office/drawing/2014/main" id="{54CC0669-AC52-B6BF-3442-F91299F80CC2}"/>
                </a:ext>
              </a:extLst>
            </p:cNvPr>
            <p:cNvSpPr txBox="1">
              <a:spLocks/>
            </p:cNvSpPr>
            <p:nvPr/>
          </p:nvSpPr>
          <p:spPr>
            <a:xfrm>
              <a:off x="588262" y="3666999"/>
              <a:ext cx="1127647" cy="372201"/>
            </a:xfrm>
            <a:prstGeom prst="roundRect">
              <a:avLst>
                <a:gd name="adj" fmla="val 50000"/>
              </a:avLst>
            </a:prstGeom>
            <a:gradFill flip="none" rotWithShape="1">
              <a:gsLst>
                <a:gs pos="85000">
                  <a:srgbClr val="399A91"/>
                </a:gs>
                <a:gs pos="15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15 min</a:t>
              </a:r>
            </a:p>
          </p:txBody>
        </p:sp>
        <p:sp>
          <p:nvSpPr>
            <p:cNvPr id="12" name="Text Placeholder 33">
              <a:extLst>
                <a:ext uri="{FF2B5EF4-FFF2-40B4-BE49-F238E27FC236}">
                  <a16:creationId xmlns:a16="http://schemas.microsoft.com/office/drawing/2014/main" id="{D8CA9FED-F9FA-33DC-8DA8-31622A7976C0}"/>
                </a:ext>
              </a:extLst>
            </p:cNvPr>
            <p:cNvSpPr txBox="1">
              <a:spLocks/>
            </p:cNvSpPr>
            <p:nvPr/>
          </p:nvSpPr>
          <p:spPr>
            <a:xfrm>
              <a:off x="2212451" y="4590699"/>
              <a:ext cx="10595987" cy="369332"/>
            </a:xfrm>
            <a:prstGeom prst="rect">
              <a:avLst/>
            </a:prstGeom>
          </p:spPr>
          <p:txBody>
            <a:bodyPr vert="horz" wrap="square" lIns="0" tIns="0" rIns="0" bIns="0" rtlCol="0">
              <a:spAutoFit/>
            </a:bodyPr>
            <a:lstStyle>
              <a:lvl1pPr marL="137160" marR="0" indent="-137160" algn="l" defTabSz="932742" rtl="0" eaLnBrk="1" fontAlgn="auto" latinLnBrk="0" hangingPunct="1">
                <a:lnSpc>
                  <a:spcPct val="110000"/>
                </a:lnSpc>
                <a:spcBef>
                  <a:spcPts val="0"/>
                </a:spcBef>
                <a:spcAft>
                  <a:spcPts val="1200"/>
                </a:spcAft>
                <a:buClrTx/>
                <a:buSzPct val="90000"/>
                <a:buFont typeface="Arial" panose="020B0604020202020204" pitchFamily="34" charset="0"/>
                <a:buChar char="•"/>
                <a:tabLst/>
                <a:defRPr sz="18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20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None/>
              </a:pPr>
              <a:r>
                <a:rPr lang="en-US" sz="2400" dirty="0">
                  <a:solidFill>
                    <a:schemeClr val="bg1"/>
                  </a:solidFill>
                  <a:latin typeface="+mj-lt"/>
                  <a:cs typeface="Segoe UI"/>
                </a:rPr>
                <a:t>Practice basic prompts </a:t>
              </a:r>
              <a:r>
                <a:rPr lang="en-US" sz="2400" dirty="0">
                  <a:solidFill>
                    <a:schemeClr val="bg1"/>
                  </a:solidFill>
                  <a:cs typeface="Segoe UI"/>
                </a:rPr>
                <a:t>with a mini exercise </a:t>
              </a:r>
            </a:p>
          </p:txBody>
        </p:sp>
        <p:sp>
          <p:nvSpPr>
            <p:cNvPr id="2" name="Text Placeholder 2">
              <a:extLst>
                <a:ext uri="{FF2B5EF4-FFF2-40B4-BE49-F238E27FC236}">
                  <a16:creationId xmlns:a16="http://schemas.microsoft.com/office/drawing/2014/main" id="{A74F2C88-BBEB-0B2A-D6BD-ED38BD5786D6}"/>
                </a:ext>
              </a:extLst>
            </p:cNvPr>
            <p:cNvSpPr txBox="1">
              <a:spLocks/>
            </p:cNvSpPr>
            <p:nvPr/>
          </p:nvSpPr>
          <p:spPr>
            <a:xfrm>
              <a:off x="588263" y="1684428"/>
              <a:ext cx="1127648" cy="399350"/>
            </a:xfrm>
            <a:prstGeom prst="roundRect">
              <a:avLst>
                <a:gd name="adj" fmla="val 50000"/>
              </a:avLst>
            </a:prstGeom>
            <a:gradFill flip="none" rotWithShape="1">
              <a:gsLst>
                <a:gs pos="95804">
                  <a:srgbClr val="399A91"/>
                </a:gs>
                <a:gs pos="8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7 min</a:t>
              </a:r>
            </a:p>
          </p:txBody>
        </p:sp>
        <p:sp>
          <p:nvSpPr>
            <p:cNvPr id="3" name="Text Placeholder 33">
              <a:extLst>
                <a:ext uri="{FF2B5EF4-FFF2-40B4-BE49-F238E27FC236}">
                  <a16:creationId xmlns:a16="http://schemas.microsoft.com/office/drawing/2014/main" id="{633A9E13-D140-C6A6-2973-8890928CE808}"/>
                </a:ext>
              </a:extLst>
            </p:cNvPr>
            <p:cNvSpPr txBox="1">
              <a:spLocks/>
            </p:cNvSpPr>
            <p:nvPr/>
          </p:nvSpPr>
          <p:spPr>
            <a:xfrm>
              <a:off x="2212452" y="2684669"/>
              <a:ext cx="9018396"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en-US" sz="2400" dirty="0">
                  <a:solidFill>
                    <a:schemeClr val="bg1"/>
                  </a:solidFill>
                  <a:latin typeface="+mj-lt"/>
                  <a:cs typeface="Segoe UI" panose="020B0502040204020203" pitchFamily="34" charset="0"/>
                </a:rPr>
                <a:t>Meet your AI work buddy</a:t>
              </a:r>
              <a:r>
                <a:rPr lang="en-US" sz="2400" dirty="0">
                  <a:solidFill>
                    <a:schemeClr val="bg1"/>
                  </a:solidFill>
                  <a:cs typeface="Segoe UI" panose="020B0502040204020203" pitchFamily="34" charset="0"/>
                </a:rPr>
                <a:t>: How AI can help you</a:t>
              </a:r>
            </a:p>
          </p:txBody>
        </p:sp>
        <p:sp>
          <p:nvSpPr>
            <p:cNvPr id="4" name="Text Placeholder 2">
              <a:extLst>
                <a:ext uri="{FF2B5EF4-FFF2-40B4-BE49-F238E27FC236}">
                  <a16:creationId xmlns:a16="http://schemas.microsoft.com/office/drawing/2014/main" id="{5207C481-4F82-C503-061C-E58CDED92813}"/>
                </a:ext>
              </a:extLst>
            </p:cNvPr>
            <p:cNvSpPr txBox="1">
              <a:spLocks/>
            </p:cNvSpPr>
            <p:nvPr/>
          </p:nvSpPr>
          <p:spPr>
            <a:xfrm>
              <a:off x="588262" y="4604273"/>
              <a:ext cx="1127647" cy="372201"/>
            </a:xfrm>
            <a:prstGeom prst="roundRect">
              <a:avLst>
                <a:gd name="adj" fmla="val 50000"/>
              </a:avLst>
            </a:prstGeom>
            <a:gradFill flip="none" rotWithShape="1">
              <a:gsLst>
                <a:gs pos="85000">
                  <a:srgbClr val="399A91"/>
                </a:gs>
                <a:gs pos="15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12 min</a:t>
              </a:r>
            </a:p>
          </p:txBody>
        </p:sp>
        <p:sp>
          <p:nvSpPr>
            <p:cNvPr id="5" name="Text Placeholder 33">
              <a:extLst>
                <a:ext uri="{FF2B5EF4-FFF2-40B4-BE49-F238E27FC236}">
                  <a16:creationId xmlns:a16="http://schemas.microsoft.com/office/drawing/2014/main" id="{18902AD1-2908-0D16-AD10-63DD879D28C8}"/>
                </a:ext>
              </a:extLst>
            </p:cNvPr>
            <p:cNvSpPr txBox="1">
              <a:spLocks/>
            </p:cNvSpPr>
            <p:nvPr/>
          </p:nvSpPr>
          <p:spPr>
            <a:xfrm>
              <a:off x="2212451" y="5585553"/>
              <a:ext cx="10595987" cy="369332"/>
            </a:xfrm>
            <a:prstGeom prst="rect">
              <a:avLst/>
            </a:prstGeom>
          </p:spPr>
          <p:txBody>
            <a:bodyPr vert="horz" wrap="square" lIns="0" tIns="0" rIns="0" bIns="0" rtlCol="0">
              <a:spAutoFit/>
            </a:bodyPr>
            <a:lstStyle>
              <a:lvl1pPr marL="137160" marR="0" indent="-137160" algn="l" defTabSz="932742" rtl="0" eaLnBrk="1" fontAlgn="auto" latinLnBrk="0" hangingPunct="1">
                <a:lnSpc>
                  <a:spcPct val="110000"/>
                </a:lnSpc>
                <a:spcBef>
                  <a:spcPts val="0"/>
                </a:spcBef>
                <a:spcAft>
                  <a:spcPts val="1200"/>
                </a:spcAft>
                <a:buClrTx/>
                <a:buSzPct val="90000"/>
                <a:buFont typeface="Arial" panose="020B0604020202020204" pitchFamily="34" charset="0"/>
                <a:buChar char="•"/>
                <a:tabLst/>
                <a:defRPr sz="18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20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None/>
              </a:pPr>
              <a:r>
                <a:rPr lang="en-US" sz="2400" dirty="0">
                  <a:solidFill>
                    <a:schemeClr val="bg1"/>
                  </a:solidFill>
                  <a:latin typeface="+mj-lt"/>
                  <a:cs typeface="Segoe UI" panose="020B0502040204020203" pitchFamily="34" charset="0"/>
                </a:rPr>
                <a:t>Plan small, easy actions: </a:t>
              </a:r>
              <a:r>
                <a:rPr lang="en-US" sz="2400" dirty="0">
                  <a:solidFill>
                    <a:schemeClr val="bg1"/>
                  </a:solidFill>
                  <a:cs typeface="Segoe UI" panose="020B0502040204020203" pitchFamily="34" charset="0"/>
                </a:rPr>
                <a:t>Quick wins to work smarter</a:t>
              </a:r>
            </a:p>
          </p:txBody>
        </p:sp>
        <p:sp>
          <p:nvSpPr>
            <p:cNvPr id="6" name="Text Placeholder 2">
              <a:extLst>
                <a:ext uri="{FF2B5EF4-FFF2-40B4-BE49-F238E27FC236}">
                  <a16:creationId xmlns:a16="http://schemas.microsoft.com/office/drawing/2014/main" id="{93ED17E4-C3E1-340A-DC51-9FF14740EE6B}"/>
                </a:ext>
              </a:extLst>
            </p:cNvPr>
            <p:cNvSpPr txBox="1">
              <a:spLocks/>
            </p:cNvSpPr>
            <p:nvPr/>
          </p:nvSpPr>
          <p:spPr>
            <a:xfrm>
              <a:off x="588262" y="5608625"/>
              <a:ext cx="1127647" cy="372201"/>
            </a:xfrm>
            <a:prstGeom prst="roundRect">
              <a:avLst>
                <a:gd name="adj" fmla="val 50000"/>
              </a:avLst>
            </a:prstGeom>
            <a:gradFill flip="none" rotWithShape="1">
              <a:gsLst>
                <a:gs pos="85000">
                  <a:srgbClr val="399A91"/>
                </a:gs>
                <a:gs pos="15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10 min</a:t>
              </a:r>
            </a:p>
          </p:txBody>
        </p:sp>
        <p:sp>
          <p:nvSpPr>
            <p:cNvPr id="7" name="Text Placeholder 33">
              <a:extLst>
                <a:ext uri="{FF2B5EF4-FFF2-40B4-BE49-F238E27FC236}">
                  <a16:creationId xmlns:a16="http://schemas.microsoft.com/office/drawing/2014/main" id="{A3ACE7E2-D6DB-C668-AF5B-2DCF26A58205}"/>
                </a:ext>
              </a:extLst>
            </p:cNvPr>
            <p:cNvSpPr txBox="1">
              <a:spLocks/>
            </p:cNvSpPr>
            <p:nvPr/>
          </p:nvSpPr>
          <p:spPr>
            <a:xfrm>
              <a:off x="2212452" y="1687506"/>
              <a:ext cx="9018396"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en-US" sz="2400" dirty="0">
                  <a:solidFill>
                    <a:schemeClr val="bg1"/>
                  </a:solidFill>
                  <a:latin typeface="+mj-lt"/>
                  <a:cs typeface="Segoe UI" panose="020B0502040204020203" pitchFamily="34" charset="0"/>
                </a:rPr>
                <a:t>Welcome &amp; Unlock your AI mindset</a:t>
              </a:r>
            </a:p>
          </p:txBody>
        </p:sp>
      </p:grpSp>
    </p:spTree>
    <p:extLst>
      <p:ext uri="{BB962C8B-B14F-4D97-AF65-F5344CB8AC3E}">
        <p14:creationId xmlns:p14="http://schemas.microsoft.com/office/powerpoint/2010/main" val="4178565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377BE-742E-4E85-3C52-9751C443F4DF}"/>
            </a:ext>
          </a:extLst>
        </p:cNvPr>
        <p:cNvGrpSpPr/>
        <p:nvPr/>
      </p:nvGrpSpPr>
      <p:grpSpPr>
        <a:xfrm>
          <a:off x="0" y="0"/>
          <a:ext cx="0" cy="0"/>
          <a:chOff x="0" y="0"/>
          <a:chExt cx="0" cy="0"/>
        </a:xfrm>
      </p:grpSpPr>
      <p:sp>
        <p:nvSpPr>
          <p:cNvPr id="47" name="Title 46">
            <a:extLst>
              <a:ext uri="{FF2B5EF4-FFF2-40B4-BE49-F238E27FC236}">
                <a16:creationId xmlns:a16="http://schemas.microsoft.com/office/drawing/2014/main" id="{2A492ACD-6056-6189-0647-9D71D24765A8}"/>
              </a:ext>
            </a:extLst>
          </p:cNvPr>
          <p:cNvSpPr>
            <a:spLocks noGrp="1"/>
          </p:cNvSpPr>
          <p:nvPr>
            <p:ph type="title"/>
          </p:nvPr>
        </p:nvSpPr>
        <p:spPr>
          <a:xfrm>
            <a:off x="586740" y="455544"/>
            <a:ext cx="11018520" cy="553998"/>
          </a:xfrm>
        </p:spPr>
        <p:txBody>
          <a:bodyPr/>
          <a:lstStyle/>
          <a:p>
            <a:r>
              <a:rPr lang="en-US" dirty="0"/>
              <a:t>Help learners to participate in our GWR challenge</a:t>
            </a:r>
          </a:p>
        </p:txBody>
      </p:sp>
      <p:pic>
        <p:nvPicPr>
          <p:cNvPr id="17" name="Picture 16">
            <a:extLst>
              <a:ext uri="{FF2B5EF4-FFF2-40B4-BE49-F238E27FC236}">
                <a16:creationId xmlns:a16="http://schemas.microsoft.com/office/drawing/2014/main" id="{1FADAA74-531D-57CA-D062-183516DD62CF}"/>
              </a:ext>
              <a:ext uri="{C183D7F6-B498-43B3-948B-1728B52AA6E4}">
                <adec:decorative xmlns:adec="http://schemas.microsoft.com/office/drawing/2017/decorative" val="1"/>
              </a:ext>
            </a:extLst>
          </p:cNvPr>
          <p:cNvPicPr>
            <a:picLocks noChangeAspect="1"/>
          </p:cNvPicPr>
          <p:nvPr/>
        </p:nvPicPr>
        <p:blipFill>
          <a:blip r:embed="rId4"/>
          <a:srcRect r="42741"/>
          <a:stretch/>
        </p:blipFill>
        <p:spPr>
          <a:xfrm>
            <a:off x="10517650" y="249484"/>
            <a:ext cx="1674350" cy="1323975"/>
          </a:xfrm>
          <a:prstGeom prst="rect">
            <a:avLst/>
          </a:prstGeom>
        </p:spPr>
      </p:pic>
      <p:pic>
        <p:nvPicPr>
          <p:cNvPr id="7" name="Graphic 6" descr="Daily calendar outline">
            <a:extLst>
              <a:ext uri="{FF2B5EF4-FFF2-40B4-BE49-F238E27FC236}">
                <a16:creationId xmlns:a16="http://schemas.microsoft.com/office/drawing/2014/main" id="{E73EB69B-FD61-8AD7-A64B-AE609CA03E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6740" y="1410290"/>
            <a:ext cx="914400" cy="914400"/>
          </a:xfrm>
          <a:prstGeom prst="rect">
            <a:avLst/>
          </a:prstGeom>
        </p:spPr>
      </p:pic>
      <p:sp>
        <p:nvSpPr>
          <p:cNvPr id="4" name="TextBox 3">
            <a:extLst>
              <a:ext uri="{FF2B5EF4-FFF2-40B4-BE49-F238E27FC236}">
                <a16:creationId xmlns:a16="http://schemas.microsoft.com/office/drawing/2014/main" id="{A56E9867-F450-6897-D2C9-B59B8E8C938B}"/>
              </a:ext>
            </a:extLst>
          </p:cNvPr>
          <p:cNvSpPr txBox="1"/>
          <p:nvPr/>
        </p:nvSpPr>
        <p:spPr>
          <a:xfrm>
            <a:off x="605789" y="2315755"/>
            <a:ext cx="3009769" cy="1384995"/>
          </a:xfrm>
          <a:prstGeom prst="rect">
            <a:avLst/>
          </a:prstGeom>
          <a:noFill/>
        </p:spPr>
        <p:txBody>
          <a:bodyPr wrap="square">
            <a:spAutoFit/>
          </a:bodyPr>
          <a:lstStyle/>
          <a:p>
            <a:pPr defTabSz="1371600">
              <a:tabLst>
                <a:tab pos="1371600" algn="l"/>
              </a:tabLst>
              <a:defRPr/>
            </a:pPr>
            <a:r>
              <a:rPr lang="en-US" sz="2800" dirty="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GUINESS </a:t>
            </a:r>
            <a:br>
              <a:rPr lang="en-US" sz="2800" dirty="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br>
            <a:r>
              <a:rPr lang="en-US" sz="2800" dirty="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WORLD RECORDS™</a:t>
            </a:r>
          </a:p>
        </p:txBody>
      </p:sp>
      <p:sp>
        <p:nvSpPr>
          <p:cNvPr id="1050" name="2. Slide Title">
            <a:extLst>
              <a:ext uri="{FF2B5EF4-FFF2-40B4-BE49-F238E27FC236}">
                <a16:creationId xmlns:a16="http://schemas.microsoft.com/office/drawing/2014/main" id="{7D10C153-5BF8-1A7E-C4F2-A0C1ACFA5FF2}"/>
              </a:ext>
            </a:extLst>
          </p:cNvPr>
          <p:cNvSpPr txBox="1">
            <a:spLocks/>
          </p:cNvSpPr>
          <p:nvPr>
            <p:custDataLst>
              <p:tags r:id="rId1"/>
            </p:custDataLst>
          </p:nvPr>
        </p:nvSpPr>
        <p:spPr>
          <a:xfrm>
            <a:off x="3211974" y="1335064"/>
            <a:ext cx="8220076" cy="28623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l" defTabSz="914400" rtl="0" eaLnBrk="1" latinLnBrk="0" hangingPunct="1">
              <a:lnSpc>
                <a:spcPct val="93000"/>
              </a:lnSpc>
              <a:spcBef>
                <a:spcPct val="0"/>
              </a:spcBef>
              <a:buNone/>
              <a:defRPr sz="2500" b="1" kern="1200" spc="0" baseline="0">
                <a:ln w="6350" cap="flat">
                  <a:noFill/>
                  <a:miter lim="800000"/>
                </a:ln>
                <a:solidFill>
                  <a:schemeClr val="tx1"/>
                </a:solidFill>
                <a:latin typeface="+mj-lt"/>
                <a:ea typeface="+mj-ea"/>
                <a:cs typeface="+mj-cs"/>
              </a:defRPr>
            </a:lvl1pPr>
          </a:lstStyle>
          <a:p>
            <a:pPr marL="0" marR="0" lvl="0" indent="0" algn="l" defTabSz="914400" rtl="0" eaLnBrk="1" fontAlgn="auto" latinLnBrk="0" hangingPunct="1">
              <a:lnSpc>
                <a:spcPct val="93000"/>
              </a:lnSpc>
              <a:spcBef>
                <a:spcPct val="0"/>
              </a:spcBef>
              <a:spcAft>
                <a:spcPts val="0"/>
              </a:spcAft>
              <a:buClr>
                <a:srgbClr val="FFFFFF"/>
              </a:buClr>
              <a:buSzTx/>
              <a:buFontTx/>
              <a:buNone/>
              <a:tabLst/>
              <a:defRPr/>
            </a:pPr>
            <a:r>
              <a:rPr kumimoji="0" lang="en-US" sz="2000" b="1" i="0" u="none" strike="noStrike" kern="1200" cap="none" spc="0" normalizeH="0" baseline="0" noProof="0" dirty="0">
                <a:ln w="6350" cap="flat">
                  <a:noFill/>
                  <a:miter lim="800000"/>
                </a:ln>
                <a:effectLst/>
                <a:uLnTx/>
                <a:uFillTx/>
                <a:ea typeface="+mj-ea"/>
                <a:cs typeface="+mj-cs"/>
              </a:rPr>
              <a:t>What you need to know about this challenge</a:t>
            </a:r>
          </a:p>
        </p:txBody>
      </p:sp>
      <p:sp>
        <p:nvSpPr>
          <p:cNvPr id="20" name="TextBox 19">
            <a:extLst>
              <a:ext uri="{FF2B5EF4-FFF2-40B4-BE49-F238E27FC236}">
                <a16:creationId xmlns:a16="http://schemas.microsoft.com/office/drawing/2014/main" id="{CBACADC9-F4EF-67AF-F5D9-200EC9AA36D0}"/>
              </a:ext>
            </a:extLst>
          </p:cNvPr>
          <p:cNvSpPr txBox="1"/>
          <p:nvPr/>
        </p:nvSpPr>
        <p:spPr>
          <a:xfrm>
            <a:off x="3211974" y="1750644"/>
            <a:ext cx="423576" cy="523220"/>
          </a:xfrm>
          <a:prstGeom prst="rect">
            <a:avLst/>
          </a:prstGeom>
          <a:noFill/>
        </p:spPr>
        <p:txBody>
          <a:bodyPr wrap="square">
            <a:spAutoFit/>
          </a:bodyPr>
          <a:lstStyle/>
          <a:p>
            <a:pPr defTabSz="1371600">
              <a:tabLst>
                <a:tab pos="1371600" algn="l"/>
              </a:tabLst>
              <a:defRPr/>
            </a:pPr>
            <a:r>
              <a:rPr lang="en-US" sz="2800" dirty="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1</a:t>
            </a:r>
          </a:p>
        </p:txBody>
      </p:sp>
      <p:sp>
        <p:nvSpPr>
          <p:cNvPr id="21" name="TextBox 20">
            <a:extLst>
              <a:ext uri="{FF2B5EF4-FFF2-40B4-BE49-F238E27FC236}">
                <a16:creationId xmlns:a16="http://schemas.microsoft.com/office/drawing/2014/main" id="{91B6EFBE-70D8-3AE8-7FE1-337D821BE956}"/>
              </a:ext>
            </a:extLst>
          </p:cNvPr>
          <p:cNvSpPr txBox="1"/>
          <p:nvPr/>
        </p:nvSpPr>
        <p:spPr>
          <a:xfrm>
            <a:off x="3191982" y="3064560"/>
            <a:ext cx="423576" cy="523220"/>
          </a:xfrm>
          <a:prstGeom prst="rect">
            <a:avLst/>
          </a:prstGeom>
          <a:noFill/>
        </p:spPr>
        <p:txBody>
          <a:bodyPr wrap="square">
            <a:spAutoFit/>
          </a:bodyPr>
          <a:lstStyle/>
          <a:p>
            <a:pPr defTabSz="1371600">
              <a:tabLst>
                <a:tab pos="1371600" algn="l"/>
              </a:tabLst>
              <a:defRPr/>
            </a:pPr>
            <a:r>
              <a:rPr lang="en-US" sz="2800" dirty="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2</a:t>
            </a:r>
          </a:p>
        </p:txBody>
      </p:sp>
      <p:sp>
        <p:nvSpPr>
          <p:cNvPr id="22" name="TextBox 21">
            <a:extLst>
              <a:ext uri="{FF2B5EF4-FFF2-40B4-BE49-F238E27FC236}">
                <a16:creationId xmlns:a16="http://schemas.microsoft.com/office/drawing/2014/main" id="{CA6F4EE1-F9B4-D6B9-D496-A679A9B9742C}"/>
              </a:ext>
            </a:extLst>
          </p:cNvPr>
          <p:cNvSpPr txBox="1"/>
          <p:nvPr/>
        </p:nvSpPr>
        <p:spPr>
          <a:xfrm>
            <a:off x="3192093" y="4378476"/>
            <a:ext cx="423576" cy="523220"/>
          </a:xfrm>
          <a:prstGeom prst="rect">
            <a:avLst/>
          </a:prstGeom>
          <a:noFill/>
        </p:spPr>
        <p:txBody>
          <a:bodyPr wrap="square">
            <a:spAutoFit/>
          </a:bodyPr>
          <a:lstStyle/>
          <a:p>
            <a:pPr defTabSz="1371600">
              <a:tabLst>
                <a:tab pos="1371600" algn="l"/>
              </a:tabLst>
              <a:defRPr/>
            </a:pPr>
            <a:r>
              <a:rPr lang="en-US" sz="2800" dirty="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3</a:t>
            </a:r>
          </a:p>
        </p:txBody>
      </p:sp>
      <p:sp>
        <p:nvSpPr>
          <p:cNvPr id="6" name="TextBox 5">
            <a:extLst>
              <a:ext uri="{FF2B5EF4-FFF2-40B4-BE49-F238E27FC236}">
                <a16:creationId xmlns:a16="http://schemas.microsoft.com/office/drawing/2014/main" id="{356DD9FC-C436-D419-56FF-DD2A7C317F40}"/>
              </a:ext>
            </a:extLst>
          </p:cNvPr>
          <p:cNvSpPr txBox="1"/>
          <p:nvPr/>
        </p:nvSpPr>
        <p:spPr>
          <a:xfrm>
            <a:off x="3211974" y="5692392"/>
            <a:ext cx="423576" cy="523220"/>
          </a:xfrm>
          <a:prstGeom prst="rect">
            <a:avLst/>
          </a:prstGeom>
          <a:noFill/>
        </p:spPr>
        <p:txBody>
          <a:bodyPr wrap="square">
            <a:spAutoFit/>
          </a:bodyPr>
          <a:lstStyle/>
          <a:p>
            <a:pPr defTabSz="1371600">
              <a:tabLst>
                <a:tab pos="1371600" algn="l"/>
              </a:tabLst>
              <a:defRPr/>
            </a:pPr>
            <a:r>
              <a:rPr lang="en-US" sz="2800" dirty="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4</a:t>
            </a:r>
          </a:p>
        </p:txBody>
      </p:sp>
      <p:sp>
        <p:nvSpPr>
          <p:cNvPr id="24" name="TextBox 23">
            <a:extLst>
              <a:ext uri="{FF2B5EF4-FFF2-40B4-BE49-F238E27FC236}">
                <a16:creationId xmlns:a16="http://schemas.microsoft.com/office/drawing/2014/main" id="{D6538F52-058A-C234-2198-44BABCB8D73B}"/>
              </a:ext>
            </a:extLst>
          </p:cNvPr>
          <p:cNvSpPr txBox="1"/>
          <p:nvPr/>
        </p:nvSpPr>
        <p:spPr>
          <a:xfrm>
            <a:off x="3796867" y="1778180"/>
            <a:ext cx="8100965" cy="4878259"/>
          </a:xfrm>
          <a:prstGeom prst="rect">
            <a:avLst/>
          </a:prstGeom>
          <a:noFill/>
        </p:spPr>
        <p:txBody>
          <a:bodyPr wrap="square">
            <a:spAutoFit/>
          </a:bodyPr>
          <a:lstStyle/>
          <a:p>
            <a:pPr>
              <a:spcAft>
                <a:spcPts val="2600"/>
              </a:spcAft>
            </a:pPr>
            <a:r>
              <a:rPr lang="en-US" sz="1600" dirty="0">
                <a:latin typeface="+mj-lt"/>
              </a:rPr>
              <a:t>What’s the GUINESS WORLD RECORDS™ challenge? </a:t>
            </a:r>
            <a:br>
              <a:rPr lang="en-US" sz="1400" dirty="0"/>
            </a:br>
            <a:r>
              <a:rPr lang="en-US" sz="1400" dirty="0"/>
              <a:t>We’re attempting to set a GUINESS WORLD RECORDS™ for the most participants trained in AI within 24 hours! This record-breaking event runs from April 7th to April 8th, spanning all time zones as part of the Microsoft AI Skills Fest. This initiative is open to everyone looking to enhance their AI skills.</a:t>
            </a:r>
          </a:p>
          <a:p>
            <a:pPr>
              <a:spcAft>
                <a:spcPts val="2600"/>
              </a:spcAft>
            </a:pPr>
            <a:r>
              <a:rPr lang="en-US" sz="1600" dirty="0">
                <a:latin typeface="+mj-lt"/>
              </a:rPr>
              <a:t>How will participants register for the event? </a:t>
            </a:r>
            <a:br>
              <a:rPr lang="en-US" sz="1400" dirty="0">
                <a:latin typeface="+mj-lt"/>
              </a:rPr>
            </a:br>
            <a:r>
              <a:rPr lang="en-US" sz="1400" dirty="0"/>
              <a:t>Participants should register at </a:t>
            </a:r>
            <a:r>
              <a:rPr lang="en-US" sz="1400" dirty="0">
                <a:cs typeface="Segoe UI" panose="020B0502040204020203" pitchFamily="34" charset="0"/>
                <a:hlinkClick r:id="rId7">
                  <a:extLst>
                    <a:ext uri="{A12FA001-AC4F-418D-AE19-62706E023703}">
                      <ahyp:hlinkClr xmlns:ahyp="http://schemas.microsoft.com/office/drawing/2018/hyperlinkcolor" val="tx"/>
                    </a:ext>
                  </a:extLst>
                </a:hlinkClick>
              </a:rPr>
              <a:t>https://aka.ms/AISkillsFest</a:t>
            </a:r>
            <a:r>
              <a:rPr lang="en-US" sz="1400" dirty="0">
                <a:cs typeface="Segoe UI" panose="020B0502040204020203" pitchFamily="34" charset="0"/>
              </a:rPr>
              <a:t> </a:t>
            </a:r>
            <a:r>
              <a:rPr lang="en-US" sz="1400" b="1" dirty="0">
                <a:latin typeface="+mj-lt"/>
                <a:cs typeface="Dreaming Outloud Pro" panose="03050502040302030504" pitchFamily="66" charset="0"/>
              </a:rPr>
              <a:t> </a:t>
            </a:r>
            <a:r>
              <a:rPr lang="en-US" sz="1400" dirty="0"/>
              <a:t>to be counted in this extraordinary world record attempt. (i.e., Session Slide p. 3)</a:t>
            </a:r>
          </a:p>
          <a:p>
            <a:pPr>
              <a:spcAft>
                <a:spcPts val="2600"/>
              </a:spcAft>
            </a:pPr>
            <a:r>
              <a:rPr lang="en-US" sz="1600" dirty="0">
                <a:latin typeface="+mj-lt"/>
              </a:rPr>
              <a:t>How will participants complete the challenge?</a:t>
            </a:r>
            <a:br>
              <a:rPr lang="en-US" sz="1400" dirty="0">
                <a:latin typeface="+mj-lt"/>
              </a:rPr>
            </a:br>
            <a:r>
              <a:rPr lang="en-US" sz="1400" dirty="0"/>
              <a:t>To earn their digital GWR badge, participants </a:t>
            </a:r>
            <a:r>
              <a:rPr lang="en-US" sz="1400" b="1" dirty="0"/>
              <a:t>must</a:t>
            </a:r>
            <a:r>
              <a:rPr lang="en-US" sz="1400" dirty="0"/>
              <a:t>: 1)</a:t>
            </a:r>
            <a:r>
              <a:rPr lang="en-US" sz="1400" b="1" dirty="0"/>
              <a:t> register </a:t>
            </a:r>
            <a:r>
              <a:rPr lang="en-US" sz="1400" dirty="0"/>
              <a:t>at the link above, 2) </a:t>
            </a:r>
            <a:r>
              <a:rPr lang="en-US" sz="1400" b="1" dirty="0"/>
              <a:t>complete this training</a:t>
            </a:r>
            <a:r>
              <a:rPr lang="en-US" sz="1400" dirty="0"/>
              <a:t> session, and 3) </a:t>
            </a:r>
            <a:r>
              <a:rPr lang="en-US" sz="1400" b="1" dirty="0"/>
              <a:t>complete the final step </a:t>
            </a:r>
            <a:r>
              <a:rPr lang="en-US" sz="1400" dirty="0"/>
              <a:t>(i.e., knowledge check and attestation) </a:t>
            </a:r>
            <a:r>
              <a:rPr lang="en-US" sz="1400" b="1" dirty="0"/>
              <a:t>within the challenge period</a:t>
            </a:r>
            <a:r>
              <a:rPr lang="en-US" sz="1400" dirty="0"/>
              <a:t>. The final step to claim the badge is introduced at the end of this session (i.e., Session Slide p. 33). Once complete, they will receive a digital badge to their registered email address.</a:t>
            </a:r>
          </a:p>
          <a:p>
            <a:pPr>
              <a:spcAft>
                <a:spcPts val="2600"/>
              </a:spcAft>
            </a:pPr>
            <a:r>
              <a:rPr lang="en-US" sz="1600" dirty="0">
                <a:latin typeface="+mj-lt"/>
              </a:rPr>
              <a:t>What if I’m delivering this session past April 8</a:t>
            </a:r>
            <a:r>
              <a:rPr lang="en-US" sz="1600" baseline="30000" dirty="0">
                <a:latin typeface="+mj-lt"/>
              </a:rPr>
              <a:t>th</a:t>
            </a:r>
            <a:r>
              <a:rPr lang="en-US" sz="1600" dirty="0">
                <a:latin typeface="+mj-lt"/>
              </a:rPr>
              <a:t>? </a:t>
            </a:r>
            <a:br>
              <a:rPr lang="en-US" sz="1400" dirty="0">
                <a:latin typeface="+mj-lt"/>
              </a:rPr>
            </a:br>
            <a:r>
              <a:rPr lang="en-US" sz="1400" dirty="0"/>
              <a:t>Participants won’t be able to join the official record attempt, but they can still continue their AI learning journey! After the April 8th kickoff, they are encouraged to join engaging follow-up sessions and challenges over the next 50 days to deepen their AI skills.</a:t>
            </a:r>
          </a:p>
        </p:txBody>
      </p:sp>
      <p:pic>
        <p:nvPicPr>
          <p:cNvPr id="26" name="Picture 25">
            <a:extLst>
              <a:ext uri="{FF2B5EF4-FFF2-40B4-BE49-F238E27FC236}">
                <a16:creationId xmlns:a16="http://schemas.microsoft.com/office/drawing/2014/main" id="{768884A8-7A04-2B15-78D8-C791022C4E5D}"/>
              </a:ext>
              <a:ext uri="{C183D7F6-B498-43B3-948B-1728B52AA6E4}">
                <adec:decorative xmlns:adec="http://schemas.microsoft.com/office/drawing/2017/decorative" val="1"/>
              </a:ext>
            </a:extLst>
          </p:cNvPr>
          <p:cNvPicPr>
            <a:picLocks noChangeAspect="1"/>
          </p:cNvPicPr>
          <p:nvPr/>
        </p:nvPicPr>
        <p:blipFill>
          <a:blip r:embed="rId8"/>
          <a:srcRect r="35897"/>
          <a:stretch/>
        </p:blipFill>
        <p:spPr>
          <a:xfrm flipH="1">
            <a:off x="0" y="3467100"/>
            <a:ext cx="1724025" cy="3390900"/>
          </a:xfrm>
          <a:prstGeom prst="rect">
            <a:avLst/>
          </a:prstGeom>
        </p:spPr>
      </p:pic>
      <p:pic>
        <p:nvPicPr>
          <p:cNvPr id="32" name="Picture 31">
            <a:extLst>
              <a:ext uri="{FF2B5EF4-FFF2-40B4-BE49-F238E27FC236}">
                <a16:creationId xmlns:a16="http://schemas.microsoft.com/office/drawing/2014/main" id="{98CA2AE8-13A7-BCA9-5A02-5EACFFCDF40D}"/>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927069" y="5486400"/>
            <a:ext cx="2095500" cy="1371600"/>
          </a:xfrm>
          <a:prstGeom prst="rect">
            <a:avLst/>
          </a:prstGeom>
        </p:spPr>
      </p:pic>
    </p:spTree>
    <p:extLst>
      <p:ext uri="{BB962C8B-B14F-4D97-AF65-F5344CB8AC3E}">
        <p14:creationId xmlns:p14="http://schemas.microsoft.com/office/powerpoint/2010/main" val="375133303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F4BB2F2D-6805-A9ED-EB5E-80BCAA198AA5}"/>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044247" y="4799724"/>
            <a:ext cx="3147753" cy="2060054"/>
          </a:xfrm>
          <a:prstGeom prst="rect">
            <a:avLst/>
          </a:prstGeom>
        </p:spPr>
      </p:pic>
      <p:grpSp>
        <p:nvGrpSpPr>
          <p:cNvPr id="27" name="Group 26">
            <a:extLst>
              <a:ext uri="{FF2B5EF4-FFF2-40B4-BE49-F238E27FC236}">
                <a16:creationId xmlns:a16="http://schemas.microsoft.com/office/drawing/2014/main" id="{5FA9AE42-B320-C877-E4D2-0902B1BDC8A7}"/>
              </a:ext>
              <a:ext uri="{C183D7F6-B498-43B3-948B-1728B52AA6E4}">
                <adec:decorative xmlns:adec="http://schemas.microsoft.com/office/drawing/2017/decorative" val="1"/>
              </a:ext>
            </a:extLst>
          </p:cNvPr>
          <p:cNvGrpSpPr/>
          <p:nvPr/>
        </p:nvGrpSpPr>
        <p:grpSpPr>
          <a:xfrm>
            <a:off x="-1" y="0"/>
            <a:ext cx="12160061" cy="6632174"/>
            <a:chOff x="-31939" y="-225826"/>
            <a:chExt cx="12192000" cy="6858000"/>
          </a:xfrm>
        </p:grpSpPr>
        <p:sp>
          <p:nvSpPr>
            <p:cNvPr id="36" name="Rectangle 35" descr="Light Pattern: Square dots">
              <a:extLst>
                <a:ext uri="{FF2B5EF4-FFF2-40B4-BE49-F238E27FC236}">
                  <a16:creationId xmlns:a16="http://schemas.microsoft.com/office/drawing/2014/main" id="{3507B83C-43EB-4458-60BF-97B44330007F}"/>
                </a:ext>
              </a:extLst>
            </p:cNvPr>
            <p:cNvSpPr/>
            <p:nvPr/>
          </p:nvSpPr>
          <p:spPr bwMode="auto">
            <a:xfrm rot="10800000">
              <a:off x="-31939" y="-225826"/>
              <a:ext cx="12192000" cy="6858000"/>
            </a:xfrm>
            <a:prstGeom prst="rect">
              <a:avLst/>
            </a:prstGeom>
            <a:blipFill dpi="0" rotWithShape="1">
              <a:blip r:embed="rId4">
                <a:alphaModFix amt="10000"/>
                <a:extLst>
                  <a:ext uri="{96DAC541-7B7A-43D3-8B79-37D633B846F1}">
                    <asvg:svgBlip xmlns:asvg="http://schemas.microsoft.com/office/drawing/2016/SVG/main" r:embed="rId5"/>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Sans Display" pitchFamily="2" charset="0"/>
                <a:ea typeface="Segoe UI" pitchFamily="34" charset="0"/>
                <a:cs typeface="Segoe Sans Display" pitchFamily="2" charset="0"/>
              </a:endParaRPr>
            </a:p>
          </p:txBody>
        </p:sp>
        <p:sp>
          <p:nvSpPr>
            <p:cNvPr id="37" name="Rectangle: Rounded Corners 24" descr="Light: small container">
              <a:extLst>
                <a:ext uri="{FF2B5EF4-FFF2-40B4-BE49-F238E27FC236}">
                  <a16:creationId xmlns:a16="http://schemas.microsoft.com/office/drawing/2014/main" id="{EB81D6E3-6E99-92B6-C500-B20114696668}"/>
                </a:ext>
              </a:extLst>
            </p:cNvPr>
            <p:cNvSpPr/>
            <p:nvPr/>
          </p:nvSpPr>
          <p:spPr bwMode="auto">
            <a:xfrm rot="10800000">
              <a:off x="-31939" y="-225826"/>
              <a:ext cx="12192000" cy="6858000"/>
            </a:xfrm>
            <a:prstGeom prst="rect">
              <a:avLst/>
            </a:prstGeom>
            <a:gradFill flip="none" rotWithShape="1">
              <a:gsLst>
                <a:gs pos="40000">
                  <a:srgbClr val="FFFFFF"/>
                </a:gs>
                <a:gs pos="24000">
                  <a:srgbClr val="FFFFFF">
                    <a:alpha val="79225"/>
                  </a:srgbClr>
                </a:gs>
                <a:gs pos="3000">
                  <a:srgbClr val="FFFFFF">
                    <a:alpha val="15000"/>
                  </a:srgbClr>
                </a:gs>
              </a:gsLst>
              <a:path path="circle">
                <a:fillToRect l="100000" t="100000"/>
              </a:path>
              <a:tileRect r="-100000" b="-100000"/>
            </a:gradFill>
            <a:ln w="12700" cap="flat" cmpd="sng" algn="ctr">
              <a:noFill/>
              <a:prstDash val="solid"/>
              <a:headEnd type="none" w="med" len="med"/>
              <a:tailEnd type="none" w="med" len="med"/>
            </a:ln>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Sans Display" pitchFamily="2" charset="0"/>
                <a:ea typeface="+mn-ea"/>
                <a:cs typeface="Segoe Sans Display" pitchFamily="2" charset="0"/>
              </a:endParaRPr>
            </a:p>
          </p:txBody>
        </p:sp>
      </p:grpSp>
      <p:sp>
        <p:nvSpPr>
          <p:cNvPr id="23" name="Rounded Rectangle 6">
            <a:extLst>
              <a:ext uri="{FF2B5EF4-FFF2-40B4-BE49-F238E27FC236}">
                <a16:creationId xmlns:a16="http://schemas.microsoft.com/office/drawing/2014/main" id="{12514ED2-8D14-EEC7-F407-F7ADDA99542D}"/>
              </a:ext>
              <a:ext uri="{C183D7F6-B498-43B3-948B-1728B52AA6E4}">
                <adec:decorative xmlns:adec="http://schemas.microsoft.com/office/drawing/2017/decorative" val="1"/>
              </a:ext>
            </a:extLst>
          </p:cNvPr>
          <p:cNvSpPr/>
          <p:nvPr/>
        </p:nvSpPr>
        <p:spPr bwMode="auto">
          <a:xfrm>
            <a:off x="731680" y="5778007"/>
            <a:ext cx="11205603" cy="771099"/>
          </a:xfrm>
          <a:prstGeom prst="roundRect">
            <a:avLst>
              <a:gd name="adj" fmla="val 3932"/>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Sans Display" pitchFamily="2" charset="0"/>
              <a:ea typeface="+mn-ea"/>
              <a:cs typeface="Segoe Sans Display" pitchFamily="2" charset="0"/>
            </a:endParaRPr>
          </a:p>
        </p:txBody>
      </p:sp>
      <p:sp>
        <p:nvSpPr>
          <p:cNvPr id="18" name="Title 46" descr="Screenshot of the Key considerations for planning / organizing this session slide within this presenation deck&#10;&#10;">
            <a:extLst>
              <a:ext uri="{FF2B5EF4-FFF2-40B4-BE49-F238E27FC236}">
                <a16:creationId xmlns:a16="http://schemas.microsoft.com/office/drawing/2014/main" id="{F991A156-EEB9-13D4-A17C-747876A5F2B5}"/>
              </a:ext>
            </a:extLst>
          </p:cNvPr>
          <p:cNvSpPr>
            <a:spLocks noGrp="1"/>
          </p:cNvSpPr>
          <p:nvPr>
            <p:ph type="title"/>
          </p:nvPr>
        </p:nvSpPr>
        <p:spPr>
          <a:xfrm>
            <a:off x="586740" y="470934"/>
            <a:ext cx="11018520" cy="523220"/>
          </a:xfrm>
        </p:spPr>
        <p:txBody>
          <a:bodyPr/>
          <a:lstStyle/>
          <a:p>
            <a:r>
              <a:rPr lang="en-US" sz="3400" dirty="0"/>
              <a:t>Key considerations for planning / organizing this session</a:t>
            </a:r>
          </a:p>
        </p:txBody>
      </p:sp>
      <p:grpSp>
        <p:nvGrpSpPr>
          <p:cNvPr id="28" name="Group 27" descr="Key considerations for planning / organizing this session slide in this presentation deck.">
            <a:extLst>
              <a:ext uri="{FF2B5EF4-FFF2-40B4-BE49-F238E27FC236}">
                <a16:creationId xmlns:a16="http://schemas.microsoft.com/office/drawing/2014/main" id="{35E31363-205B-6B83-8026-57BC1DE5E63C}"/>
              </a:ext>
            </a:extLst>
          </p:cNvPr>
          <p:cNvGrpSpPr/>
          <p:nvPr/>
        </p:nvGrpSpPr>
        <p:grpSpPr>
          <a:xfrm>
            <a:off x="272378" y="1465087"/>
            <a:ext cx="11696845" cy="4964742"/>
            <a:chOff x="247577" y="1230215"/>
            <a:chExt cx="11696845" cy="5298656"/>
          </a:xfrm>
        </p:grpSpPr>
        <p:sp>
          <p:nvSpPr>
            <p:cNvPr id="2" name="Rounded Rectangle 6">
              <a:extLst>
                <a:ext uri="{FF2B5EF4-FFF2-40B4-BE49-F238E27FC236}">
                  <a16:creationId xmlns:a16="http://schemas.microsoft.com/office/drawing/2014/main" id="{3CC73861-CE0F-4373-183A-6BA18F483BDA}"/>
                </a:ext>
                <a:ext uri="{C183D7F6-B498-43B3-948B-1728B52AA6E4}">
                  <adec:decorative xmlns:adec="http://schemas.microsoft.com/office/drawing/2017/decorative" val="1"/>
                </a:ext>
              </a:extLst>
            </p:cNvPr>
            <p:cNvSpPr/>
            <p:nvPr/>
          </p:nvSpPr>
          <p:spPr bwMode="auto">
            <a:xfrm>
              <a:off x="714019" y="2153523"/>
              <a:ext cx="11205603" cy="822960"/>
            </a:xfrm>
            <a:prstGeom prst="roundRect">
              <a:avLst>
                <a:gd name="adj" fmla="val 3932"/>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Sans Display" pitchFamily="2" charset="0"/>
                <a:ea typeface="+mn-ea"/>
                <a:cs typeface="Segoe Sans Display" pitchFamily="2" charset="0"/>
              </a:endParaRPr>
            </a:p>
          </p:txBody>
        </p:sp>
        <p:sp>
          <p:nvSpPr>
            <p:cNvPr id="3" name="Content Placeholder 1">
              <a:extLst>
                <a:ext uri="{FF2B5EF4-FFF2-40B4-BE49-F238E27FC236}">
                  <a16:creationId xmlns:a16="http://schemas.microsoft.com/office/drawing/2014/main" id="{F4F69DB2-4556-D00C-78F6-79511B5C81AB}"/>
                </a:ext>
              </a:extLst>
            </p:cNvPr>
            <p:cNvSpPr txBox="1">
              <a:spLocks/>
            </p:cNvSpPr>
            <p:nvPr/>
          </p:nvSpPr>
          <p:spPr>
            <a:xfrm>
              <a:off x="1049153" y="2292766"/>
              <a:ext cx="10029815" cy="553998"/>
            </a:xfrm>
            <a:prstGeom prst="rect">
              <a:avLst/>
            </a:prstGeom>
          </p:spPr>
          <p:txBody>
            <a:bodyPr vert="horz"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800"/>
                </a:spcBef>
                <a:spcAft>
                  <a:spcPts val="0"/>
                </a:spcAft>
                <a:buClrTx/>
                <a:buSzTx/>
                <a:buFontTx/>
                <a:buNone/>
                <a:tabLst/>
                <a:defRPr/>
              </a:pPr>
              <a:r>
                <a:rPr kumimoji="0" lang="en-US" b="0" i="0" u="none" strike="noStrike" kern="1200" cap="none" spc="0" normalizeH="0" baseline="0" noProof="0" dirty="0">
                  <a:ln>
                    <a:noFill/>
                  </a:ln>
                  <a:solidFill>
                    <a:srgbClr val="1A1A1A"/>
                  </a:solidFill>
                  <a:effectLst/>
                  <a:uLnTx/>
                  <a:uFillTx/>
                  <a:latin typeface="+mj-lt"/>
                  <a:ea typeface="+mn-ea"/>
                  <a:cs typeface="Segoe Sans Display" pitchFamily="2" charset="0"/>
                </a:rPr>
                <a:t>Cultural Sensitivity: </a:t>
              </a:r>
              <a:r>
                <a:rPr kumimoji="0" lang="en-US" b="0" i="0" u="none" strike="noStrike" kern="1200" cap="none" spc="0" normalizeH="0" baseline="0" noProof="0" dirty="0">
                  <a:ln>
                    <a:noFill/>
                  </a:ln>
                  <a:solidFill>
                    <a:srgbClr val="1A1A1A"/>
                  </a:solidFill>
                  <a:effectLst/>
                  <a:uLnTx/>
                  <a:uFillTx/>
                  <a:latin typeface="Segoe Sans Display" pitchFamily="2" charset="0"/>
                  <a:ea typeface="+mn-ea"/>
                  <a:cs typeface="Segoe Sans Display" pitchFamily="2" charset="0"/>
                </a:rPr>
                <a:t>Be mindful of cultural differences and sensitivities. Adapt language, examples, and visuals to be culturally appropriate and inclusive.</a:t>
              </a:r>
            </a:p>
          </p:txBody>
        </p:sp>
        <p:sp>
          <p:nvSpPr>
            <p:cNvPr id="5" name="Graphic 19">
              <a:extLst>
                <a:ext uri="{FF2B5EF4-FFF2-40B4-BE49-F238E27FC236}">
                  <a16:creationId xmlns:a16="http://schemas.microsoft.com/office/drawing/2014/main" id="{7C907B2B-23AA-CF35-B58A-BCF479EC5B05}"/>
                </a:ext>
                <a:ext uri="{C183D7F6-B498-43B3-948B-1728B52AA6E4}">
                  <adec:decorative xmlns:adec="http://schemas.microsoft.com/office/drawing/2017/decorative" val="1"/>
                </a:ext>
              </a:extLst>
            </p:cNvPr>
            <p:cNvSpPr/>
            <p:nvPr/>
          </p:nvSpPr>
          <p:spPr>
            <a:xfrm>
              <a:off x="279516" y="2321036"/>
              <a:ext cx="612648" cy="612648"/>
            </a:xfrm>
            <a:custGeom>
              <a:avLst/>
              <a:gdLst>
                <a:gd name="connsiteX0" fmla="*/ 320098 w 640195"/>
                <a:gd name="connsiteY0" fmla="*/ 0 h 640195"/>
                <a:gd name="connsiteX1" fmla="*/ 640196 w 640195"/>
                <a:gd name="connsiteY1" fmla="*/ 320098 h 640195"/>
                <a:gd name="connsiteX2" fmla="*/ 320098 w 640195"/>
                <a:gd name="connsiteY2" fmla="*/ 640196 h 640195"/>
                <a:gd name="connsiteX3" fmla="*/ 0 w 640195"/>
                <a:gd name="connsiteY3" fmla="*/ 320098 h 640195"/>
                <a:gd name="connsiteX4" fmla="*/ 320098 w 640195"/>
                <a:gd name="connsiteY4" fmla="*/ 0 h 640195"/>
                <a:gd name="connsiteX5" fmla="*/ 423169 w 640195"/>
                <a:gd name="connsiteY5" fmla="*/ 223108 h 640195"/>
                <a:gd name="connsiteX6" fmla="*/ 280086 w 640195"/>
                <a:gd name="connsiteY6" fmla="*/ 366192 h 640195"/>
                <a:gd name="connsiteX7" fmla="*/ 217026 w 640195"/>
                <a:gd name="connsiteY7" fmla="*/ 303133 h 640195"/>
                <a:gd name="connsiteX8" fmla="*/ 183096 w 640195"/>
                <a:gd name="connsiteY8" fmla="*/ 304330 h 640195"/>
                <a:gd name="connsiteX9" fmla="*/ 183096 w 640195"/>
                <a:gd name="connsiteY9" fmla="*/ 337063 h 640195"/>
                <a:gd name="connsiteX10" fmla="*/ 263121 w 640195"/>
                <a:gd name="connsiteY10" fmla="*/ 417088 h 640195"/>
                <a:gd name="connsiteX11" fmla="*/ 297051 w 640195"/>
                <a:gd name="connsiteY11" fmla="*/ 417088 h 640195"/>
                <a:gd name="connsiteX12" fmla="*/ 457100 w 640195"/>
                <a:gd name="connsiteY12" fmla="*/ 257039 h 640195"/>
                <a:gd name="connsiteX13" fmla="*/ 458297 w 640195"/>
                <a:gd name="connsiteY13" fmla="*/ 223108 h 640195"/>
                <a:gd name="connsiteX14" fmla="*/ 424367 w 640195"/>
                <a:gd name="connsiteY14" fmla="*/ 221910 h 640195"/>
                <a:gd name="connsiteX15" fmla="*/ 423169 w 640195"/>
                <a:gd name="connsiteY15" fmla="*/ 223108 h 64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195" h="640195">
                  <a:moveTo>
                    <a:pt x="320098" y="0"/>
                  </a:moveTo>
                  <a:cubicBezTo>
                    <a:pt x="496888" y="0"/>
                    <a:pt x="640196" y="143308"/>
                    <a:pt x="640196" y="320098"/>
                  </a:cubicBezTo>
                  <a:cubicBezTo>
                    <a:pt x="640196" y="496888"/>
                    <a:pt x="496888" y="640196"/>
                    <a:pt x="320098" y="640196"/>
                  </a:cubicBezTo>
                  <a:cubicBezTo>
                    <a:pt x="143308" y="640196"/>
                    <a:pt x="0" y="496888"/>
                    <a:pt x="0" y="320098"/>
                  </a:cubicBezTo>
                  <a:cubicBezTo>
                    <a:pt x="0" y="143308"/>
                    <a:pt x="143308" y="0"/>
                    <a:pt x="320098" y="0"/>
                  </a:cubicBezTo>
                  <a:close/>
                  <a:moveTo>
                    <a:pt x="423169" y="223108"/>
                  </a:moveTo>
                  <a:lnTo>
                    <a:pt x="280086" y="366192"/>
                  </a:lnTo>
                  <a:lnTo>
                    <a:pt x="217026" y="303133"/>
                  </a:lnTo>
                  <a:cubicBezTo>
                    <a:pt x="207326" y="294093"/>
                    <a:pt x="192135" y="294631"/>
                    <a:pt x="183096" y="304330"/>
                  </a:cubicBezTo>
                  <a:cubicBezTo>
                    <a:pt x="174505" y="313549"/>
                    <a:pt x="174505" y="327844"/>
                    <a:pt x="183096" y="337063"/>
                  </a:cubicBezTo>
                  <a:lnTo>
                    <a:pt x="263121" y="417088"/>
                  </a:lnTo>
                  <a:cubicBezTo>
                    <a:pt x="272493" y="426450"/>
                    <a:pt x="287678" y="426450"/>
                    <a:pt x="297051" y="417088"/>
                  </a:cubicBezTo>
                  <a:lnTo>
                    <a:pt x="457100" y="257039"/>
                  </a:lnTo>
                  <a:cubicBezTo>
                    <a:pt x="466799" y="248000"/>
                    <a:pt x="467337" y="232808"/>
                    <a:pt x="458297" y="223108"/>
                  </a:cubicBezTo>
                  <a:cubicBezTo>
                    <a:pt x="449257" y="213408"/>
                    <a:pt x="434069" y="212872"/>
                    <a:pt x="424367" y="221910"/>
                  </a:cubicBezTo>
                  <a:cubicBezTo>
                    <a:pt x="423954" y="222296"/>
                    <a:pt x="423554" y="222695"/>
                    <a:pt x="423169" y="223108"/>
                  </a:cubicBezTo>
                  <a:close/>
                </a:path>
              </a:pathLst>
            </a:custGeom>
            <a:gradFill flip="none" rotWithShape="1">
              <a:gsLst>
                <a:gs pos="100000">
                  <a:srgbClr val="0078D4"/>
                </a:gs>
                <a:gs pos="40000">
                  <a:srgbClr val="8661C5"/>
                </a:gs>
                <a:gs pos="0">
                  <a:srgbClr val="C03BC4"/>
                </a:gs>
              </a:gsLst>
              <a:path path="circle">
                <a:fillToRect l="100000" t="100000"/>
              </a:path>
              <a:tileRect r="-100000" b="-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Sans Display" pitchFamily="2" charset="0"/>
                <a:ea typeface="+mn-ea"/>
                <a:cs typeface="Segoe Sans Display" pitchFamily="2" charset="0"/>
              </a:endParaRPr>
            </a:p>
          </p:txBody>
        </p:sp>
        <p:sp>
          <p:nvSpPr>
            <p:cNvPr id="8" name="Rounded Rectangle 6">
              <a:extLst>
                <a:ext uri="{FF2B5EF4-FFF2-40B4-BE49-F238E27FC236}">
                  <a16:creationId xmlns:a16="http://schemas.microsoft.com/office/drawing/2014/main" id="{C74C6958-4B25-829F-E770-E55E591F46AC}"/>
                </a:ext>
                <a:ext uri="{C183D7F6-B498-43B3-948B-1728B52AA6E4}">
                  <adec:decorative xmlns:adec="http://schemas.microsoft.com/office/drawing/2017/decorative" val="1"/>
                </a:ext>
              </a:extLst>
            </p:cNvPr>
            <p:cNvSpPr/>
            <p:nvPr/>
          </p:nvSpPr>
          <p:spPr bwMode="auto">
            <a:xfrm>
              <a:off x="738819" y="3059283"/>
              <a:ext cx="11205603" cy="822960"/>
            </a:xfrm>
            <a:prstGeom prst="roundRect">
              <a:avLst>
                <a:gd name="adj" fmla="val 3932"/>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Sans Display" pitchFamily="2" charset="0"/>
                <a:ea typeface="+mn-ea"/>
                <a:cs typeface="Segoe Sans Display" pitchFamily="2" charset="0"/>
              </a:endParaRPr>
            </a:p>
          </p:txBody>
        </p:sp>
        <p:sp>
          <p:nvSpPr>
            <p:cNvPr id="17" name="Content Placeholder 1">
              <a:extLst>
                <a:ext uri="{FF2B5EF4-FFF2-40B4-BE49-F238E27FC236}">
                  <a16:creationId xmlns:a16="http://schemas.microsoft.com/office/drawing/2014/main" id="{7FACF3BB-EC43-F47C-BE57-C363DC651BFF}"/>
                </a:ext>
              </a:extLst>
            </p:cNvPr>
            <p:cNvSpPr txBox="1">
              <a:spLocks/>
            </p:cNvSpPr>
            <p:nvPr/>
          </p:nvSpPr>
          <p:spPr>
            <a:xfrm>
              <a:off x="1049153" y="3184071"/>
              <a:ext cx="10575380" cy="553998"/>
            </a:xfrm>
            <a:prstGeom prst="rect">
              <a:avLst/>
            </a:prstGeom>
          </p:spPr>
          <p:txBody>
            <a:bodyPr vert="horz"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800"/>
                </a:spcBef>
                <a:spcAft>
                  <a:spcPts val="0"/>
                </a:spcAft>
                <a:buClrTx/>
                <a:buSzTx/>
                <a:buFontTx/>
                <a:buNone/>
                <a:tabLst/>
                <a:defRPr/>
              </a:pPr>
              <a:r>
                <a:rPr kumimoji="0" lang="en-US" b="0" i="0" u="none" strike="noStrike" kern="1200" cap="none" spc="0" normalizeH="0" baseline="0" noProof="0" dirty="0">
                  <a:ln>
                    <a:noFill/>
                  </a:ln>
                  <a:solidFill>
                    <a:srgbClr val="1A1A1A"/>
                  </a:solidFill>
                  <a:effectLst/>
                  <a:uLnTx/>
                  <a:uFillTx/>
                  <a:latin typeface="Segoe UI Semibold" panose="020B0702040204020203" pitchFamily="34" charset="0"/>
                  <a:cs typeface="Segoe UI Semibold" panose="020B0702040204020203" pitchFamily="34" charset="0"/>
                </a:rPr>
                <a:t>Language Translation: </a:t>
              </a:r>
              <a:r>
                <a:rPr kumimoji="0" lang="en-US" b="0" i="0" u="none" strike="noStrike" kern="1200" cap="none" spc="0" normalizeH="0" baseline="0" noProof="0" dirty="0">
                  <a:ln>
                    <a:noFill/>
                  </a:ln>
                  <a:solidFill>
                    <a:srgbClr val="1A1A1A"/>
                  </a:solidFill>
                  <a:effectLst/>
                  <a:uLnTx/>
                  <a:uFillTx/>
                  <a:latin typeface="Segoe Sans Display" pitchFamily="2" charset="0"/>
                  <a:ea typeface="+mn-ea"/>
                  <a:cs typeface="Segoe Sans Display" pitchFamily="2" charset="0"/>
                </a:rPr>
                <a:t>Ensure accurate translation of content into the local language. Consider using professional translation services to maintain the quality and clarity of the message.</a:t>
              </a:r>
            </a:p>
          </p:txBody>
        </p:sp>
        <p:sp>
          <p:nvSpPr>
            <p:cNvPr id="9" name="Graphic 19">
              <a:extLst>
                <a:ext uri="{FF2B5EF4-FFF2-40B4-BE49-F238E27FC236}">
                  <a16:creationId xmlns:a16="http://schemas.microsoft.com/office/drawing/2014/main" id="{D6E561DC-8EA0-C71B-BB3D-50D199F2B3BD}"/>
                </a:ext>
                <a:ext uri="{C183D7F6-B498-43B3-948B-1728B52AA6E4}">
                  <adec:decorative xmlns:adec="http://schemas.microsoft.com/office/drawing/2017/decorative" val="1"/>
                </a:ext>
              </a:extLst>
            </p:cNvPr>
            <p:cNvSpPr/>
            <p:nvPr/>
          </p:nvSpPr>
          <p:spPr>
            <a:xfrm>
              <a:off x="279516" y="3151495"/>
              <a:ext cx="612648" cy="612648"/>
            </a:xfrm>
            <a:custGeom>
              <a:avLst/>
              <a:gdLst>
                <a:gd name="connsiteX0" fmla="*/ 320098 w 640195"/>
                <a:gd name="connsiteY0" fmla="*/ 0 h 640195"/>
                <a:gd name="connsiteX1" fmla="*/ 640196 w 640195"/>
                <a:gd name="connsiteY1" fmla="*/ 320098 h 640195"/>
                <a:gd name="connsiteX2" fmla="*/ 320098 w 640195"/>
                <a:gd name="connsiteY2" fmla="*/ 640196 h 640195"/>
                <a:gd name="connsiteX3" fmla="*/ 0 w 640195"/>
                <a:gd name="connsiteY3" fmla="*/ 320098 h 640195"/>
                <a:gd name="connsiteX4" fmla="*/ 320098 w 640195"/>
                <a:gd name="connsiteY4" fmla="*/ 0 h 640195"/>
                <a:gd name="connsiteX5" fmla="*/ 423169 w 640195"/>
                <a:gd name="connsiteY5" fmla="*/ 223108 h 640195"/>
                <a:gd name="connsiteX6" fmla="*/ 280086 w 640195"/>
                <a:gd name="connsiteY6" fmla="*/ 366192 h 640195"/>
                <a:gd name="connsiteX7" fmla="*/ 217026 w 640195"/>
                <a:gd name="connsiteY7" fmla="*/ 303133 h 640195"/>
                <a:gd name="connsiteX8" fmla="*/ 183096 w 640195"/>
                <a:gd name="connsiteY8" fmla="*/ 304330 h 640195"/>
                <a:gd name="connsiteX9" fmla="*/ 183096 w 640195"/>
                <a:gd name="connsiteY9" fmla="*/ 337063 h 640195"/>
                <a:gd name="connsiteX10" fmla="*/ 263121 w 640195"/>
                <a:gd name="connsiteY10" fmla="*/ 417088 h 640195"/>
                <a:gd name="connsiteX11" fmla="*/ 297051 w 640195"/>
                <a:gd name="connsiteY11" fmla="*/ 417088 h 640195"/>
                <a:gd name="connsiteX12" fmla="*/ 457100 w 640195"/>
                <a:gd name="connsiteY12" fmla="*/ 257039 h 640195"/>
                <a:gd name="connsiteX13" fmla="*/ 458297 w 640195"/>
                <a:gd name="connsiteY13" fmla="*/ 223108 h 640195"/>
                <a:gd name="connsiteX14" fmla="*/ 424367 w 640195"/>
                <a:gd name="connsiteY14" fmla="*/ 221910 h 640195"/>
                <a:gd name="connsiteX15" fmla="*/ 423169 w 640195"/>
                <a:gd name="connsiteY15" fmla="*/ 223108 h 64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195" h="640195">
                  <a:moveTo>
                    <a:pt x="320098" y="0"/>
                  </a:moveTo>
                  <a:cubicBezTo>
                    <a:pt x="496888" y="0"/>
                    <a:pt x="640196" y="143308"/>
                    <a:pt x="640196" y="320098"/>
                  </a:cubicBezTo>
                  <a:cubicBezTo>
                    <a:pt x="640196" y="496888"/>
                    <a:pt x="496888" y="640196"/>
                    <a:pt x="320098" y="640196"/>
                  </a:cubicBezTo>
                  <a:cubicBezTo>
                    <a:pt x="143308" y="640196"/>
                    <a:pt x="0" y="496888"/>
                    <a:pt x="0" y="320098"/>
                  </a:cubicBezTo>
                  <a:cubicBezTo>
                    <a:pt x="0" y="143308"/>
                    <a:pt x="143308" y="0"/>
                    <a:pt x="320098" y="0"/>
                  </a:cubicBezTo>
                  <a:close/>
                  <a:moveTo>
                    <a:pt x="423169" y="223108"/>
                  </a:moveTo>
                  <a:lnTo>
                    <a:pt x="280086" y="366192"/>
                  </a:lnTo>
                  <a:lnTo>
                    <a:pt x="217026" y="303133"/>
                  </a:lnTo>
                  <a:cubicBezTo>
                    <a:pt x="207326" y="294093"/>
                    <a:pt x="192135" y="294631"/>
                    <a:pt x="183096" y="304330"/>
                  </a:cubicBezTo>
                  <a:cubicBezTo>
                    <a:pt x="174505" y="313549"/>
                    <a:pt x="174505" y="327844"/>
                    <a:pt x="183096" y="337063"/>
                  </a:cubicBezTo>
                  <a:lnTo>
                    <a:pt x="263121" y="417088"/>
                  </a:lnTo>
                  <a:cubicBezTo>
                    <a:pt x="272493" y="426450"/>
                    <a:pt x="287678" y="426450"/>
                    <a:pt x="297051" y="417088"/>
                  </a:cubicBezTo>
                  <a:lnTo>
                    <a:pt x="457100" y="257039"/>
                  </a:lnTo>
                  <a:cubicBezTo>
                    <a:pt x="466799" y="248000"/>
                    <a:pt x="467337" y="232808"/>
                    <a:pt x="458297" y="223108"/>
                  </a:cubicBezTo>
                  <a:cubicBezTo>
                    <a:pt x="449257" y="213408"/>
                    <a:pt x="434069" y="212872"/>
                    <a:pt x="424367" y="221910"/>
                  </a:cubicBezTo>
                  <a:cubicBezTo>
                    <a:pt x="423954" y="222296"/>
                    <a:pt x="423554" y="222695"/>
                    <a:pt x="423169" y="223108"/>
                  </a:cubicBezTo>
                  <a:close/>
                </a:path>
              </a:pathLst>
            </a:custGeom>
            <a:gradFill flip="none" rotWithShape="1">
              <a:gsLst>
                <a:gs pos="100000">
                  <a:srgbClr val="0078D4"/>
                </a:gs>
                <a:gs pos="40000">
                  <a:srgbClr val="8661C5"/>
                </a:gs>
                <a:gs pos="0">
                  <a:srgbClr val="C03BC4"/>
                </a:gs>
              </a:gsLst>
              <a:path path="circle">
                <a:fillToRect l="100000" t="100000"/>
              </a:path>
              <a:tileRect r="-100000" b="-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Sans Display" pitchFamily="2" charset="0"/>
                <a:ea typeface="+mn-ea"/>
                <a:cs typeface="Segoe Sans Display" pitchFamily="2" charset="0"/>
              </a:endParaRPr>
            </a:p>
          </p:txBody>
        </p:sp>
        <p:sp>
          <p:nvSpPr>
            <p:cNvPr id="10" name="Rounded Rectangle 6">
              <a:extLst>
                <a:ext uri="{FF2B5EF4-FFF2-40B4-BE49-F238E27FC236}">
                  <a16:creationId xmlns:a16="http://schemas.microsoft.com/office/drawing/2014/main" id="{0C711429-36F3-0487-0835-FB30F4979AAF}"/>
                </a:ext>
                <a:ext uri="{C183D7F6-B498-43B3-948B-1728B52AA6E4}">
                  <adec:decorative xmlns:adec="http://schemas.microsoft.com/office/drawing/2017/decorative" val="1"/>
                </a:ext>
              </a:extLst>
            </p:cNvPr>
            <p:cNvSpPr/>
            <p:nvPr/>
          </p:nvSpPr>
          <p:spPr bwMode="auto">
            <a:xfrm>
              <a:off x="738819" y="3958625"/>
              <a:ext cx="11205603" cy="822960"/>
            </a:xfrm>
            <a:prstGeom prst="roundRect">
              <a:avLst>
                <a:gd name="adj" fmla="val 3932"/>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Sans Display" pitchFamily="2" charset="0"/>
                <a:ea typeface="+mn-ea"/>
                <a:cs typeface="Segoe Sans Display" pitchFamily="2" charset="0"/>
              </a:endParaRPr>
            </a:p>
          </p:txBody>
        </p:sp>
        <p:sp>
          <p:nvSpPr>
            <p:cNvPr id="21" name="Content Placeholder 1">
              <a:extLst>
                <a:ext uri="{FF2B5EF4-FFF2-40B4-BE49-F238E27FC236}">
                  <a16:creationId xmlns:a16="http://schemas.microsoft.com/office/drawing/2014/main" id="{63E63E57-0999-D7B5-7192-5272A9ADBACF}"/>
                </a:ext>
              </a:extLst>
            </p:cNvPr>
            <p:cNvSpPr txBox="1">
              <a:spLocks/>
            </p:cNvSpPr>
            <p:nvPr/>
          </p:nvSpPr>
          <p:spPr>
            <a:xfrm>
              <a:off x="1058086" y="4077171"/>
              <a:ext cx="10575380" cy="553998"/>
            </a:xfrm>
            <a:prstGeom prst="rect">
              <a:avLst/>
            </a:prstGeom>
          </p:spPr>
          <p:txBody>
            <a:bodyPr vert="horz"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800"/>
                </a:spcBef>
                <a:spcAft>
                  <a:spcPts val="0"/>
                </a:spcAft>
                <a:buClrTx/>
                <a:buSzTx/>
                <a:buFontTx/>
                <a:buNone/>
                <a:tabLst/>
                <a:defRPr/>
              </a:pPr>
              <a:r>
                <a:rPr kumimoji="0" lang="en-US" b="0" i="0" u="none" strike="noStrike" kern="1200" cap="none" spc="0" normalizeH="0" baseline="0" noProof="0" dirty="0">
                  <a:ln w="3175">
                    <a:noFill/>
                  </a:ln>
                  <a:solidFill>
                    <a:srgbClr val="1A1A1A"/>
                  </a:solidFill>
                  <a:effectLst/>
                  <a:uLnTx/>
                  <a:uFillTx/>
                  <a:latin typeface="Segoe UI Semibold" panose="020B0702040204020203" pitchFamily="34" charset="0"/>
                  <a:cs typeface="Segoe UI Semibold" panose="020B0702040204020203" pitchFamily="34" charset="0"/>
                </a:rPr>
                <a:t>Local Regulations and Standards: </a:t>
              </a:r>
              <a:r>
                <a:rPr kumimoji="0" lang="en-US" b="0" i="0" u="none" strike="noStrike" kern="1200" cap="none" spc="0" normalizeH="0" baseline="0" noProof="0" dirty="0">
                  <a:ln w="3175">
                    <a:noFill/>
                  </a:ln>
                  <a:solidFill>
                    <a:srgbClr val="1A1A1A"/>
                  </a:solidFill>
                  <a:effectLst/>
                  <a:uLnTx/>
                  <a:uFillTx/>
                  <a:latin typeface="Segoe Sans Display" pitchFamily="2" charset="0"/>
                  <a:ea typeface="+mn-ea"/>
                  <a:cs typeface="Segoe Sans Display" pitchFamily="2" charset="0"/>
                </a:rPr>
                <a:t>Be aware of and comply with local regulations, standards, and best practices related to AI and data privacy.</a:t>
              </a:r>
            </a:p>
          </p:txBody>
        </p:sp>
        <p:sp>
          <p:nvSpPr>
            <p:cNvPr id="13" name="Graphic 19">
              <a:extLst>
                <a:ext uri="{FF2B5EF4-FFF2-40B4-BE49-F238E27FC236}">
                  <a16:creationId xmlns:a16="http://schemas.microsoft.com/office/drawing/2014/main" id="{E7E6E9A9-879D-D7CB-8849-954ABC363EF2}"/>
                </a:ext>
                <a:ext uri="{C183D7F6-B498-43B3-948B-1728B52AA6E4}">
                  <adec:decorative xmlns:adec="http://schemas.microsoft.com/office/drawing/2017/decorative" val="1"/>
                </a:ext>
              </a:extLst>
            </p:cNvPr>
            <p:cNvSpPr/>
            <p:nvPr/>
          </p:nvSpPr>
          <p:spPr>
            <a:xfrm>
              <a:off x="279516" y="4049120"/>
              <a:ext cx="612648" cy="612648"/>
            </a:xfrm>
            <a:custGeom>
              <a:avLst/>
              <a:gdLst>
                <a:gd name="connsiteX0" fmla="*/ 320098 w 640195"/>
                <a:gd name="connsiteY0" fmla="*/ 0 h 640195"/>
                <a:gd name="connsiteX1" fmla="*/ 640196 w 640195"/>
                <a:gd name="connsiteY1" fmla="*/ 320098 h 640195"/>
                <a:gd name="connsiteX2" fmla="*/ 320098 w 640195"/>
                <a:gd name="connsiteY2" fmla="*/ 640196 h 640195"/>
                <a:gd name="connsiteX3" fmla="*/ 0 w 640195"/>
                <a:gd name="connsiteY3" fmla="*/ 320098 h 640195"/>
                <a:gd name="connsiteX4" fmla="*/ 320098 w 640195"/>
                <a:gd name="connsiteY4" fmla="*/ 0 h 640195"/>
                <a:gd name="connsiteX5" fmla="*/ 423169 w 640195"/>
                <a:gd name="connsiteY5" fmla="*/ 223108 h 640195"/>
                <a:gd name="connsiteX6" fmla="*/ 280086 w 640195"/>
                <a:gd name="connsiteY6" fmla="*/ 366192 h 640195"/>
                <a:gd name="connsiteX7" fmla="*/ 217026 w 640195"/>
                <a:gd name="connsiteY7" fmla="*/ 303133 h 640195"/>
                <a:gd name="connsiteX8" fmla="*/ 183096 w 640195"/>
                <a:gd name="connsiteY8" fmla="*/ 304330 h 640195"/>
                <a:gd name="connsiteX9" fmla="*/ 183096 w 640195"/>
                <a:gd name="connsiteY9" fmla="*/ 337063 h 640195"/>
                <a:gd name="connsiteX10" fmla="*/ 263121 w 640195"/>
                <a:gd name="connsiteY10" fmla="*/ 417088 h 640195"/>
                <a:gd name="connsiteX11" fmla="*/ 297051 w 640195"/>
                <a:gd name="connsiteY11" fmla="*/ 417088 h 640195"/>
                <a:gd name="connsiteX12" fmla="*/ 457100 w 640195"/>
                <a:gd name="connsiteY12" fmla="*/ 257039 h 640195"/>
                <a:gd name="connsiteX13" fmla="*/ 458297 w 640195"/>
                <a:gd name="connsiteY13" fmla="*/ 223108 h 640195"/>
                <a:gd name="connsiteX14" fmla="*/ 424367 w 640195"/>
                <a:gd name="connsiteY14" fmla="*/ 221910 h 640195"/>
                <a:gd name="connsiteX15" fmla="*/ 423169 w 640195"/>
                <a:gd name="connsiteY15" fmla="*/ 223108 h 64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195" h="640195">
                  <a:moveTo>
                    <a:pt x="320098" y="0"/>
                  </a:moveTo>
                  <a:cubicBezTo>
                    <a:pt x="496888" y="0"/>
                    <a:pt x="640196" y="143308"/>
                    <a:pt x="640196" y="320098"/>
                  </a:cubicBezTo>
                  <a:cubicBezTo>
                    <a:pt x="640196" y="496888"/>
                    <a:pt x="496888" y="640196"/>
                    <a:pt x="320098" y="640196"/>
                  </a:cubicBezTo>
                  <a:cubicBezTo>
                    <a:pt x="143308" y="640196"/>
                    <a:pt x="0" y="496888"/>
                    <a:pt x="0" y="320098"/>
                  </a:cubicBezTo>
                  <a:cubicBezTo>
                    <a:pt x="0" y="143308"/>
                    <a:pt x="143308" y="0"/>
                    <a:pt x="320098" y="0"/>
                  </a:cubicBezTo>
                  <a:close/>
                  <a:moveTo>
                    <a:pt x="423169" y="223108"/>
                  </a:moveTo>
                  <a:lnTo>
                    <a:pt x="280086" y="366192"/>
                  </a:lnTo>
                  <a:lnTo>
                    <a:pt x="217026" y="303133"/>
                  </a:lnTo>
                  <a:cubicBezTo>
                    <a:pt x="207326" y="294093"/>
                    <a:pt x="192135" y="294631"/>
                    <a:pt x="183096" y="304330"/>
                  </a:cubicBezTo>
                  <a:cubicBezTo>
                    <a:pt x="174505" y="313549"/>
                    <a:pt x="174505" y="327844"/>
                    <a:pt x="183096" y="337063"/>
                  </a:cubicBezTo>
                  <a:lnTo>
                    <a:pt x="263121" y="417088"/>
                  </a:lnTo>
                  <a:cubicBezTo>
                    <a:pt x="272493" y="426450"/>
                    <a:pt x="287678" y="426450"/>
                    <a:pt x="297051" y="417088"/>
                  </a:cubicBezTo>
                  <a:lnTo>
                    <a:pt x="457100" y="257039"/>
                  </a:lnTo>
                  <a:cubicBezTo>
                    <a:pt x="466799" y="248000"/>
                    <a:pt x="467337" y="232808"/>
                    <a:pt x="458297" y="223108"/>
                  </a:cubicBezTo>
                  <a:cubicBezTo>
                    <a:pt x="449257" y="213408"/>
                    <a:pt x="434069" y="212872"/>
                    <a:pt x="424367" y="221910"/>
                  </a:cubicBezTo>
                  <a:cubicBezTo>
                    <a:pt x="423954" y="222296"/>
                    <a:pt x="423554" y="222695"/>
                    <a:pt x="423169" y="223108"/>
                  </a:cubicBezTo>
                  <a:close/>
                </a:path>
              </a:pathLst>
            </a:custGeom>
            <a:gradFill flip="none" rotWithShape="1">
              <a:gsLst>
                <a:gs pos="100000">
                  <a:srgbClr val="0078D4"/>
                </a:gs>
                <a:gs pos="40000">
                  <a:srgbClr val="8661C5"/>
                </a:gs>
                <a:gs pos="0">
                  <a:srgbClr val="C03BC4"/>
                </a:gs>
              </a:gsLst>
              <a:path path="circle">
                <a:fillToRect l="100000" t="100000"/>
              </a:path>
              <a:tileRect r="-100000" b="-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Sans Display" pitchFamily="2" charset="0"/>
                <a:ea typeface="+mn-ea"/>
                <a:cs typeface="Segoe Sans Display" pitchFamily="2" charset="0"/>
              </a:endParaRPr>
            </a:p>
          </p:txBody>
        </p:sp>
        <p:sp>
          <p:nvSpPr>
            <p:cNvPr id="14" name="Rounded Rectangle 6">
              <a:extLst>
                <a:ext uri="{FF2B5EF4-FFF2-40B4-BE49-F238E27FC236}">
                  <a16:creationId xmlns:a16="http://schemas.microsoft.com/office/drawing/2014/main" id="{9ED701D3-9C93-4292-99B8-A3319415EC97}"/>
                </a:ext>
                <a:ext uri="{C183D7F6-B498-43B3-948B-1728B52AA6E4}">
                  <adec:decorative xmlns:adec="http://schemas.microsoft.com/office/drawing/2017/decorative" val="1"/>
                </a:ext>
              </a:extLst>
            </p:cNvPr>
            <p:cNvSpPr/>
            <p:nvPr/>
          </p:nvSpPr>
          <p:spPr bwMode="auto">
            <a:xfrm>
              <a:off x="738819" y="1230215"/>
              <a:ext cx="11205603" cy="822960"/>
            </a:xfrm>
            <a:prstGeom prst="roundRect">
              <a:avLst>
                <a:gd name="adj" fmla="val 3932"/>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Sans Display" pitchFamily="2" charset="0"/>
                <a:ea typeface="+mn-ea"/>
                <a:cs typeface="Segoe Sans Display" pitchFamily="2" charset="0"/>
              </a:endParaRPr>
            </a:p>
          </p:txBody>
        </p:sp>
        <p:sp>
          <p:nvSpPr>
            <p:cNvPr id="25" name="Content Placeholder 1">
              <a:extLst>
                <a:ext uri="{FF2B5EF4-FFF2-40B4-BE49-F238E27FC236}">
                  <a16:creationId xmlns:a16="http://schemas.microsoft.com/office/drawing/2014/main" id="{B4820B98-50EC-D87C-7406-23F6DBD2C807}"/>
                </a:ext>
              </a:extLst>
            </p:cNvPr>
            <p:cNvSpPr txBox="1">
              <a:spLocks/>
            </p:cNvSpPr>
            <p:nvPr/>
          </p:nvSpPr>
          <p:spPr>
            <a:xfrm>
              <a:off x="1049773" y="1372319"/>
              <a:ext cx="10583693" cy="553998"/>
            </a:xfrm>
            <a:prstGeom prst="rect">
              <a:avLst/>
            </a:prstGeom>
          </p:spPr>
          <p:txBody>
            <a:bodyPr vert="horz"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800"/>
                </a:spcBef>
                <a:spcAft>
                  <a:spcPts val="0"/>
                </a:spcAft>
                <a:buClrTx/>
                <a:buSzTx/>
                <a:buFontTx/>
                <a:buNone/>
                <a:tabLst/>
                <a:defRPr/>
              </a:pPr>
              <a:r>
                <a:rPr kumimoji="0" lang="en-US" i="0" u="none" strike="noStrike" kern="1200" cap="none" spc="0" normalizeH="0" baseline="0" noProof="0" dirty="0">
                  <a:ln>
                    <a:noFill/>
                  </a:ln>
                  <a:solidFill>
                    <a:srgbClr val="1A1A1A"/>
                  </a:solidFill>
                  <a:effectLst/>
                  <a:uLnTx/>
                  <a:uFillTx/>
                  <a:latin typeface="+mj-lt"/>
                  <a:ea typeface="+mn-ea"/>
                  <a:cs typeface="Segoe Sans Display" pitchFamily="2" charset="0"/>
                </a:rPr>
                <a:t>Audience Relevance: </a:t>
              </a:r>
              <a:r>
                <a:rPr kumimoji="0" lang="en-US" b="0" i="0" u="none" strike="noStrike" kern="1200" cap="none" spc="0" normalizeH="0" baseline="0" noProof="0" dirty="0">
                  <a:ln>
                    <a:noFill/>
                  </a:ln>
                  <a:solidFill>
                    <a:srgbClr val="1A1A1A"/>
                  </a:solidFill>
                  <a:effectLst/>
                  <a:uLnTx/>
                  <a:uFillTx/>
                  <a:latin typeface="Segoe Sans Display" pitchFamily="2" charset="0"/>
                  <a:ea typeface="+mn-ea"/>
                  <a:cs typeface="Segoe Sans Display" pitchFamily="2" charset="0"/>
                </a:rPr>
                <a:t>Tailor the content to the specific needs, interests, and skill levels of the target audience. Ensure that examples and case studies are relevant to their industry or role.</a:t>
              </a:r>
            </a:p>
          </p:txBody>
        </p:sp>
        <p:sp>
          <p:nvSpPr>
            <p:cNvPr id="16" name="Graphic 19">
              <a:extLst>
                <a:ext uri="{FF2B5EF4-FFF2-40B4-BE49-F238E27FC236}">
                  <a16:creationId xmlns:a16="http://schemas.microsoft.com/office/drawing/2014/main" id="{30EF2364-D76D-7470-45C6-A1738CA0BFED}"/>
                </a:ext>
                <a:ext uri="{C183D7F6-B498-43B3-948B-1728B52AA6E4}">
                  <adec:decorative xmlns:adec="http://schemas.microsoft.com/office/drawing/2017/decorative" val="1"/>
                </a:ext>
              </a:extLst>
            </p:cNvPr>
            <p:cNvSpPr/>
            <p:nvPr/>
          </p:nvSpPr>
          <p:spPr>
            <a:xfrm>
              <a:off x="279516" y="1321599"/>
              <a:ext cx="612648" cy="612648"/>
            </a:xfrm>
            <a:custGeom>
              <a:avLst/>
              <a:gdLst>
                <a:gd name="connsiteX0" fmla="*/ 320098 w 640195"/>
                <a:gd name="connsiteY0" fmla="*/ 0 h 640195"/>
                <a:gd name="connsiteX1" fmla="*/ 640196 w 640195"/>
                <a:gd name="connsiteY1" fmla="*/ 320098 h 640195"/>
                <a:gd name="connsiteX2" fmla="*/ 320098 w 640195"/>
                <a:gd name="connsiteY2" fmla="*/ 640196 h 640195"/>
                <a:gd name="connsiteX3" fmla="*/ 0 w 640195"/>
                <a:gd name="connsiteY3" fmla="*/ 320098 h 640195"/>
                <a:gd name="connsiteX4" fmla="*/ 320098 w 640195"/>
                <a:gd name="connsiteY4" fmla="*/ 0 h 640195"/>
                <a:gd name="connsiteX5" fmla="*/ 423169 w 640195"/>
                <a:gd name="connsiteY5" fmla="*/ 223108 h 640195"/>
                <a:gd name="connsiteX6" fmla="*/ 280086 w 640195"/>
                <a:gd name="connsiteY6" fmla="*/ 366192 h 640195"/>
                <a:gd name="connsiteX7" fmla="*/ 217026 w 640195"/>
                <a:gd name="connsiteY7" fmla="*/ 303133 h 640195"/>
                <a:gd name="connsiteX8" fmla="*/ 183096 w 640195"/>
                <a:gd name="connsiteY8" fmla="*/ 304330 h 640195"/>
                <a:gd name="connsiteX9" fmla="*/ 183096 w 640195"/>
                <a:gd name="connsiteY9" fmla="*/ 337063 h 640195"/>
                <a:gd name="connsiteX10" fmla="*/ 263121 w 640195"/>
                <a:gd name="connsiteY10" fmla="*/ 417088 h 640195"/>
                <a:gd name="connsiteX11" fmla="*/ 297051 w 640195"/>
                <a:gd name="connsiteY11" fmla="*/ 417088 h 640195"/>
                <a:gd name="connsiteX12" fmla="*/ 457100 w 640195"/>
                <a:gd name="connsiteY12" fmla="*/ 257039 h 640195"/>
                <a:gd name="connsiteX13" fmla="*/ 458297 w 640195"/>
                <a:gd name="connsiteY13" fmla="*/ 223108 h 640195"/>
                <a:gd name="connsiteX14" fmla="*/ 424367 w 640195"/>
                <a:gd name="connsiteY14" fmla="*/ 221910 h 640195"/>
                <a:gd name="connsiteX15" fmla="*/ 423169 w 640195"/>
                <a:gd name="connsiteY15" fmla="*/ 223108 h 64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195" h="640195">
                  <a:moveTo>
                    <a:pt x="320098" y="0"/>
                  </a:moveTo>
                  <a:cubicBezTo>
                    <a:pt x="496888" y="0"/>
                    <a:pt x="640196" y="143308"/>
                    <a:pt x="640196" y="320098"/>
                  </a:cubicBezTo>
                  <a:cubicBezTo>
                    <a:pt x="640196" y="496888"/>
                    <a:pt x="496888" y="640196"/>
                    <a:pt x="320098" y="640196"/>
                  </a:cubicBezTo>
                  <a:cubicBezTo>
                    <a:pt x="143308" y="640196"/>
                    <a:pt x="0" y="496888"/>
                    <a:pt x="0" y="320098"/>
                  </a:cubicBezTo>
                  <a:cubicBezTo>
                    <a:pt x="0" y="143308"/>
                    <a:pt x="143308" y="0"/>
                    <a:pt x="320098" y="0"/>
                  </a:cubicBezTo>
                  <a:close/>
                  <a:moveTo>
                    <a:pt x="423169" y="223108"/>
                  </a:moveTo>
                  <a:lnTo>
                    <a:pt x="280086" y="366192"/>
                  </a:lnTo>
                  <a:lnTo>
                    <a:pt x="217026" y="303133"/>
                  </a:lnTo>
                  <a:cubicBezTo>
                    <a:pt x="207326" y="294093"/>
                    <a:pt x="192135" y="294631"/>
                    <a:pt x="183096" y="304330"/>
                  </a:cubicBezTo>
                  <a:cubicBezTo>
                    <a:pt x="174505" y="313549"/>
                    <a:pt x="174505" y="327844"/>
                    <a:pt x="183096" y="337063"/>
                  </a:cubicBezTo>
                  <a:lnTo>
                    <a:pt x="263121" y="417088"/>
                  </a:lnTo>
                  <a:cubicBezTo>
                    <a:pt x="272493" y="426450"/>
                    <a:pt x="287678" y="426450"/>
                    <a:pt x="297051" y="417088"/>
                  </a:cubicBezTo>
                  <a:lnTo>
                    <a:pt x="457100" y="257039"/>
                  </a:lnTo>
                  <a:cubicBezTo>
                    <a:pt x="466799" y="248000"/>
                    <a:pt x="467337" y="232808"/>
                    <a:pt x="458297" y="223108"/>
                  </a:cubicBezTo>
                  <a:cubicBezTo>
                    <a:pt x="449257" y="213408"/>
                    <a:pt x="434069" y="212872"/>
                    <a:pt x="424367" y="221910"/>
                  </a:cubicBezTo>
                  <a:cubicBezTo>
                    <a:pt x="423954" y="222296"/>
                    <a:pt x="423554" y="222695"/>
                    <a:pt x="423169" y="223108"/>
                  </a:cubicBezTo>
                  <a:close/>
                </a:path>
              </a:pathLst>
            </a:custGeom>
            <a:gradFill flip="none" rotWithShape="1">
              <a:gsLst>
                <a:gs pos="100000">
                  <a:srgbClr val="0078D4"/>
                </a:gs>
                <a:gs pos="40000">
                  <a:srgbClr val="8661C5"/>
                </a:gs>
                <a:gs pos="0">
                  <a:srgbClr val="C03BC4"/>
                </a:gs>
              </a:gsLst>
              <a:path path="circle">
                <a:fillToRect l="100000" t="100000"/>
              </a:path>
              <a:tileRect r="-100000" b="-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Sans Display" pitchFamily="2" charset="0"/>
                <a:ea typeface="+mn-ea"/>
                <a:cs typeface="Segoe Sans Display" pitchFamily="2" charset="0"/>
              </a:endParaRPr>
            </a:p>
          </p:txBody>
        </p:sp>
        <p:sp>
          <p:nvSpPr>
            <p:cNvPr id="6" name="Rounded Rectangle 6">
              <a:extLst>
                <a:ext uri="{FF2B5EF4-FFF2-40B4-BE49-F238E27FC236}">
                  <a16:creationId xmlns:a16="http://schemas.microsoft.com/office/drawing/2014/main" id="{F3839CC6-D57F-645E-8ED5-593966C78663}"/>
                </a:ext>
                <a:ext uri="{C183D7F6-B498-43B3-948B-1728B52AA6E4}">
                  <adec:decorative xmlns:adec="http://schemas.microsoft.com/office/drawing/2017/decorative" val="1"/>
                </a:ext>
              </a:extLst>
            </p:cNvPr>
            <p:cNvSpPr/>
            <p:nvPr/>
          </p:nvSpPr>
          <p:spPr bwMode="auto">
            <a:xfrm>
              <a:off x="706880" y="4884243"/>
              <a:ext cx="11205603" cy="822960"/>
            </a:xfrm>
            <a:prstGeom prst="roundRect">
              <a:avLst>
                <a:gd name="adj" fmla="val 3932"/>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Sans Display" pitchFamily="2" charset="0"/>
                <a:ea typeface="+mn-ea"/>
                <a:cs typeface="Segoe Sans Display" pitchFamily="2" charset="0"/>
              </a:endParaRPr>
            </a:p>
          </p:txBody>
        </p:sp>
        <p:sp>
          <p:nvSpPr>
            <p:cNvPr id="7" name="Content Placeholder 1">
              <a:extLst>
                <a:ext uri="{FF2B5EF4-FFF2-40B4-BE49-F238E27FC236}">
                  <a16:creationId xmlns:a16="http://schemas.microsoft.com/office/drawing/2014/main" id="{E23E0453-EE70-0663-1E00-114691BB04E6}"/>
                </a:ext>
              </a:extLst>
            </p:cNvPr>
            <p:cNvSpPr txBox="1">
              <a:spLocks/>
            </p:cNvSpPr>
            <p:nvPr/>
          </p:nvSpPr>
          <p:spPr>
            <a:xfrm>
              <a:off x="979372" y="4993047"/>
              <a:ext cx="10233256" cy="553998"/>
            </a:xfrm>
            <a:prstGeom prst="rect">
              <a:avLst/>
            </a:prstGeom>
          </p:spPr>
          <p:txBody>
            <a:bodyPr vert="horz"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800"/>
                </a:spcBef>
                <a:spcAft>
                  <a:spcPts val="0"/>
                </a:spcAft>
                <a:buClrTx/>
                <a:buSzTx/>
                <a:buFontTx/>
                <a:buNone/>
                <a:tabLst/>
                <a:defRPr/>
              </a:pPr>
              <a:r>
                <a:rPr kumimoji="0" lang="en-US" b="0" i="0" u="none" strike="noStrike" kern="1200" cap="none" spc="0" normalizeH="0" baseline="0" noProof="0" dirty="0">
                  <a:ln w="3175">
                    <a:noFill/>
                  </a:ln>
                  <a:solidFill>
                    <a:srgbClr val="1A1A1A"/>
                  </a:solidFill>
                  <a:effectLst/>
                  <a:uLnTx/>
                  <a:uFillTx/>
                  <a:latin typeface="+mj-lt"/>
                  <a:ea typeface="+mn-ea"/>
                  <a:cs typeface="Segoe Sans Display" pitchFamily="2" charset="0"/>
                </a:rPr>
                <a:t>Interactive Elements: </a:t>
              </a:r>
              <a:r>
                <a:rPr kumimoji="0" lang="en-US" b="0" i="0" u="none" strike="noStrike" kern="1200" cap="none" spc="0" normalizeH="0" baseline="0" noProof="0" dirty="0">
                  <a:ln w="3175">
                    <a:noFill/>
                  </a:ln>
                  <a:solidFill>
                    <a:srgbClr val="1A1A1A"/>
                  </a:solidFill>
                  <a:effectLst/>
                  <a:uLnTx/>
                  <a:uFillTx/>
                  <a:latin typeface="Segoe Sans Display" pitchFamily="2" charset="0"/>
                  <a:ea typeface="+mn-ea"/>
                  <a:cs typeface="Segoe Sans Display" pitchFamily="2" charset="0"/>
                </a:rPr>
                <a:t>Customize interactive elements such as exercises, activities, and discussions to be relevant and engaging for the local audience.</a:t>
              </a:r>
            </a:p>
          </p:txBody>
        </p:sp>
        <p:sp>
          <p:nvSpPr>
            <p:cNvPr id="11" name="Graphic 19">
              <a:extLst>
                <a:ext uri="{FF2B5EF4-FFF2-40B4-BE49-F238E27FC236}">
                  <a16:creationId xmlns:a16="http://schemas.microsoft.com/office/drawing/2014/main" id="{5D14D73A-F3BC-E9F0-B590-DBC3502E14DC}"/>
                </a:ext>
                <a:ext uri="{C183D7F6-B498-43B3-948B-1728B52AA6E4}">
                  <adec:decorative xmlns:adec="http://schemas.microsoft.com/office/drawing/2017/decorative" val="1"/>
                </a:ext>
              </a:extLst>
            </p:cNvPr>
            <p:cNvSpPr/>
            <p:nvPr/>
          </p:nvSpPr>
          <p:spPr>
            <a:xfrm>
              <a:off x="247577" y="4974738"/>
              <a:ext cx="614587" cy="614587"/>
            </a:xfrm>
            <a:custGeom>
              <a:avLst/>
              <a:gdLst>
                <a:gd name="connsiteX0" fmla="*/ 320098 w 640195"/>
                <a:gd name="connsiteY0" fmla="*/ 0 h 640195"/>
                <a:gd name="connsiteX1" fmla="*/ 640196 w 640195"/>
                <a:gd name="connsiteY1" fmla="*/ 320098 h 640195"/>
                <a:gd name="connsiteX2" fmla="*/ 320098 w 640195"/>
                <a:gd name="connsiteY2" fmla="*/ 640196 h 640195"/>
                <a:gd name="connsiteX3" fmla="*/ 0 w 640195"/>
                <a:gd name="connsiteY3" fmla="*/ 320098 h 640195"/>
                <a:gd name="connsiteX4" fmla="*/ 320098 w 640195"/>
                <a:gd name="connsiteY4" fmla="*/ 0 h 640195"/>
                <a:gd name="connsiteX5" fmla="*/ 423169 w 640195"/>
                <a:gd name="connsiteY5" fmla="*/ 223108 h 640195"/>
                <a:gd name="connsiteX6" fmla="*/ 280086 w 640195"/>
                <a:gd name="connsiteY6" fmla="*/ 366192 h 640195"/>
                <a:gd name="connsiteX7" fmla="*/ 217026 w 640195"/>
                <a:gd name="connsiteY7" fmla="*/ 303133 h 640195"/>
                <a:gd name="connsiteX8" fmla="*/ 183096 w 640195"/>
                <a:gd name="connsiteY8" fmla="*/ 304330 h 640195"/>
                <a:gd name="connsiteX9" fmla="*/ 183096 w 640195"/>
                <a:gd name="connsiteY9" fmla="*/ 337063 h 640195"/>
                <a:gd name="connsiteX10" fmla="*/ 263121 w 640195"/>
                <a:gd name="connsiteY10" fmla="*/ 417088 h 640195"/>
                <a:gd name="connsiteX11" fmla="*/ 297051 w 640195"/>
                <a:gd name="connsiteY11" fmla="*/ 417088 h 640195"/>
                <a:gd name="connsiteX12" fmla="*/ 457100 w 640195"/>
                <a:gd name="connsiteY12" fmla="*/ 257039 h 640195"/>
                <a:gd name="connsiteX13" fmla="*/ 458297 w 640195"/>
                <a:gd name="connsiteY13" fmla="*/ 223108 h 640195"/>
                <a:gd name="connsiteX14" fmla="*/ 424367 w 640195"/>
                <a:gd name="connsiteY14" fmla="*/ 221910 h 640195"/>
                <a:gd name="connsiteX15" fmla="*/ 423169 w 640195"/>
                <a:gd name="connsiteY15" fmla="*/ 223108 h 64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195" h="640195">
                  <a:moveTo>
                    <a:pt x="320098" y="0"/>
                  </a:moveTo>
                  <a:cubicBezTo>
                    <a:pt x="496888" y="0"/>
                    <a:pt x="640196" y="143308"/>
                    <a:pt x="640196" y="320098"/>
                  </a:cubicBezTo>
                  <a:cubicBezTo>
                    <a:pt x="640196" y="496888"/>
                    <a:pt x="496888" y="640196"/>
                    <a:pt x="320098" y="640196"/>
                  </a:cubicBezTo>
                  <a:cubicBezTo>
                    <a:pt x="143308" y="640196"/>
                    <a:pt x="0" y="496888"/>
                    <a:pt x="0" y="320098"/>
                  </a:cubicBezTo>
                  <a:cubicBezTo>
                    <a:pt x="0" y="143308"/>
                    <a:pt x="143308" y="0"/>
                    <a:pt x="320098" y="0"/>
                  </a:cubicBezTo>
                  <a:close/>
                  <a:moveTo>
                    <a:pt x="423169" y="223108"/>
                  </a:moveTo>
                  <a:lnTo>
                    <a:pt x="280086" y="366192"/>
                  </a:lnTo>
                  <a:lnTo>
                    <a:pt x="217026" y="303133"/>
                  </a:lnTo>
                  <a:cubicBezTo>
                    <a:pt x="207326" y="294093"/>
                    <a:pt x="192135" y="294631"/>
                    <a:pt x="183096" y="304330"/>
                  </a:cubicBezTo>
                  <a:cubicBezTo>
                    <a:pt x="174505" y="313549"/>
                    <a:pt x="174505" y="327844"/>
                    <a:pt x="183096" y="337063"/>
                  </a:cubicBezTo>
                  <a:lnTo>
                    <a:pt x="263121" y="417088"/>
                  </a:lnTo>
                  <a:cubicBezTo>
                    <a:pt x="272493" y="426450"/>
                    <a:pt x="287678" y="426450"/>
                    <a:pt x="297051" y="417088"/>
                  </a:cubicBezTo>
                  <a:lnTo>
                    <a:pt x="457100" y="257039"/>
                  </a:lnTo>
                  <a:cubicBezTo>
                    <a:pt x="466799" y="248000"/>
                    <a:pt x="467337" y="232808"/>
                    <a:pt x="458297" y="223108"/>
                  </a:cubicBezTo>
                  <a:cubicBezTo>
                    <a:pt x="449257" y="213408"/>
                    <a:pt x="434069" y="212872"/>
                    <a:pt x="424367" y="221910"/>
                  </a:cubicBezTo>
                  <a:cubicBezTo>
                    <a:pt x="423954" y="222296"/>
                    <a:pt x="423554" y="222695"/>
                    <a:pt x="423169" y="223108"/>
                  </a:cubicBezTo>
                  <a:close/>
                </a:path>
              </a:pathLst>
            </a:custGeom>
            <a:gradFill flip="none" rotWithShape="1">
              <a:gsLst>
                <a:gs pos="100000">
                  <a:srgbClr val="0078D4"/>
                </a:gs>
                <a:gs pos="40000">
                  <a:srgbClr val="8661C5"/>
                </a:gs>
                <a:gs pos="0">
                  <a:srgbClr val="C03BC4"/>
                </a:gs>
              </a:gsLst>
              <a:path path="circle">
                <a:fillToRect l="100000" t="100000"/>
              </a:path>
              <a:tileRect r="-100000" b="-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Sans Display" pitchFamily="2" charset="0"/>
                <a:ea typeface="+mn-ea"/>
                <a:cs typeface="Segoe Sans Display" pitchFamily="2" charset="0"/>
              </a:endParaRPr>
            </a:p>
          </p:txBody>
        </p:sp>
        <p:sp>
          <p:nvSpPr>
            <p:cNvPr id="24" name="Content Placeholder 1">
              <a:extLst>
                <a:ext uri="{FF2B5EF4-FFF2-40B4-BE49-F238E27FC236}">
                  <a16:creationId xmlns:a16="http://schemas.microsoft.com/office/drawing/2014/main" id="{17ED59EF-2D49-331F-7550-4470FB09B500}"/>
                </a:ext>
              </a:extLst>
            </p:cNvPr>
            <p:cNvSpPr txBox="1">
              <a:spLocks/>
            </p:cNvSpPr>
            <p:nvPr/>
          </p:nvSpPr>
          <p:spPr>
            <a:xfrm>
              <a:off x="919711" y="5931808"/>
              <a:ext cx="10395095" cy="553998"/>
            </a:xfrm>
            <a:prstGeom prst="rect">
              <a:avLst/>
            </a:prstGeom>
          </p:spPr>
          <p:txBody>
            <a:bodyPr vert="horz"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800"/>
                </a:spcBef>
                <a:spcAft>
                  <a:spcPts val="0"/>
                </a:spcAft>
                <a:buClrTx/>
                <a:buSzTx/>
                <a:buFontTx/>
                <a:buNone/>
                <a:tabLst/>
                <a:defRPr/>
              </a:pPr>
              <a:r>
                <a:rPr kumimoji="0" lang="en-US" b="0" i="0" u="none" strike="noStrike" kern="1200" cap="none" spc="0" normalizeH="0" baseline="0" noProof="0" dirty="0">
                  <a:ln w="3175">
                    <a:noFill/>
                  </a:ln>
                  <a:solidFill>
                    <a:srgbClr val="1A1A1A"/>
                  </a:solidFill>
                  <a:effectLst/>
                  <a:uLnTx/>
                  <a:uFillTx/>
                  <a:latin typeface="+mj-lt"/>
                  <a:ea typeface="+mn-ea"/>
                  <a:cs typeface="Segoe Sans Display" pitchFamily="2" charset="0"/>
                </a:rPr>
                <a:t>Technical Requirements: </a:t>
              </a:r>
              <a:r>
                <a:rPr kumimoji="0" lang="en-US" b="0" i="0" u="none" strike="noStrike" kern="1200" cap="none" spc="0" normalizeH="0" baseline="0" noProof="0" dirty="0">
                  <a:ln w="3175">
                    <a:noFill/>
                  </a:ln>
                  <a:solidFill>
                    <a:srgbClr val="1A1A1A"/>
                  </a:solidFill>
                  <a:effectLst/>
                  <a:uLnTx/>
                  <a:uFillTx/>
                  <a:latin typeface="Segoe Sans Display" pitchFamily="2" charset="0"/>
                  <a:ea typeface="+mn-ea"/>
                  <a:cs typeface="Segoe Sans Display" pitchFamily="2" charset="0"/>
                </a:rPr>
                <a:t>Ensure that any technical tools or platforms used in the session are accessible and compatible with the local audience's technology infrastructure.</a:t>
              </a:r>
            </a:p>
          </p:txBody>
        </p:sp>
        <p:sp>
          <p:nvSpPr>
            <p:cNvPr id="26" name="Graphic 19">
              <a:extLst>
                <a:ext uri="{FF2B5EF4-FFF2-40B4-BE49-F238E27FC236}">
                  <a16:creationId xmlns:a16="http://schemas.microsoft.com/office/drawing/2014/main" id="{D4149DE8-43A9-089D-C8F8-BC7DDD406077}"/>
                </a:ext>
                <a:ext uri="{C183D7F6-B498-43B3-948B-1728B52AA6E4}">
                  <adec:decorative xmlns:adec="http://schemas.microsoft.com/office/drawing/2017/decorative" val="1"/>
                </a:ext>
              </a:extLst>
            </p:cNvPr>
            <p:cNvSpPr/>
            <p:nvPr/>
          </p:nvSpPr>
          <p:spPr>
            <a:xfrm>
              <a:off x="254716" y="5914284"/>
              <a:ext cx="614587" cy="614587"/>
            </a:xfrm>
            <a:custGeom>
              <a:avLst/>
              <a:gdLst>
                <a:gd name="connsiteX0" fmla="*/ 320098 w 640195"/>
                <a:gd name="connsiteY0" fmla="*/ 0 h 640195"/>
                <a:gd name="connsiteX1" fmla="*/ 640196 w 640195"/>
                <a:gd name="connsiteY1" fmla="*/ 320098 h 640195"/>
                <a:gd name="connsiteX2" fmla="*/ 320098 w 640195"/>
                <a:gd name="connsiteY2" fmla="*/ 640196 h 640195"/>
                <a:gd name="connsiteX3" fmla="*/ 0 w 640195"/>
                <a:gd name="connsiteY3" fmla="*/ 320098 h 640195"/>
                <a:gd name="connsiteX4" fmla="*/ 320098 w 640195"/>
                <a:gd name="connsiteY4" fmla="*/ 0 h 640195"/>
                <a:gd name="connsiteX5" fmla="*/ 423169 w 640195"/>
                <a:gd name="connsiteY5" fmla="*/ 223108 h 640195"/>
                <a:gd name="connsiteX6" fmla="*/ 280086 w 640195"/>
                <a:gd name="connsiteY6" fmla="*/ 366192 h 640195"/>
                <a:gd name="connsiteX7" fmla="*/ 217026 w 640195"/>
                <a:gd name="connsiteY7" fmla="*/ 303133 h 640195"/>
                <a:gd name="connsiteX8" fmla="*/ 183096 w 640195"/>
                <a:gd name="connsiteY8" fmla="*/ 304330 h 640195"/>
                <a:gd name="connsiteX9" fmla="*/ 183096 w 640195"/>
                <a:gd name="connsiteY9" fmla="*/ 337063 h 640195"/>
                <a:gd name="connsiteX10" fmla="*/ 263121 w 640195"/>
                <a:gd name="connsiteY10" fmla="*/ 417088 h 640195"/>
                <a:gd name="connsiteX11" fmla="*/ 297051 w 640195"/>
                <a:gd name="connsiteY11" fmla="*/ 417088 h 640195"/>
                <a:gd name="connsiteX12" fmla="*/ 457100 w 640195"/>
                <a:gd name="connsiteY12" fmla="*/ 257039 h 640195"/>
                <a:gd name="connsiteX13" fmla="*/ 458297 w 640195"/>
                <a:gd name="connsiteY13" fmla="*/ 223108 h 640195"/>
                <a:gd name="connsiteX14" fmla="*/ 424367 w 640195"/>
                <a:gd name="connsiteY14" fmla="*/ 221910 h 640195"/>
                <a:gd name="connsiteX15" fmla="*/ 423169 w 640195"/>
                <a:gd name="connsiteY15" fmla="*/ 223108 h 64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195" h="640195">
                  <a:moveTo>
                    <a:pt x="320098" y="0"/>
                  </a:moveTo>
                  <a:cubicBezTo>
                    <a:pt x="496888" y="0"/>
                    <a:pt x="640196" y="143308"/>
                    <a:pt x="640196" y="320098"/>
                  </a:cubicBezTo>
                  <a:cubicBezTo>
                    <a:pt x="640196" y="496888"/>
                    <a:pt x="496888" y="640196"/>
                    <a:pt x="320098" y="640196"/>
                  </a:cubicBezTo>
                  <a:cubicBezTo>
                    <a:pt x="143308" y="640196"/>
                    <a:pt x="0" y="496888"/>
                    <a:pt x="0" y="320098"/>
                  </a:cubicBezTo>
                  <a:cubicBezTo>
                    <a:pt x="0" y="143308"/>
                    <a:pt x="143308" y="0"/>
                    <a:pt x="320098" y="0"/>
                  </a:cubicBezTo>
                  <a:close/>
                  <a:moveTo>
                    <a:pt x="423169" y="223108"/>
                  </a:moveTo>
                  <a:lnTo>
                    <a:pt x="280086" y="366192"/>
                  </a:lnTo>
                  <a:lnTo>
                    <a:pt x="217026" y="303133"/>
                  </a:lnTo>
                  <a:cubicBezTo>
                    <a:pt x="207326" y="294093"/>
                    <a:pt x="192135" y="294631"/>
                    <a:pt x="183096" y="304330"/>
                  </a:cubicBezTo>
                  <a:cubicBezTo>
                    <a:pt x="174505" y="313549"/>
                    <a:pt x="174505" y="327844"/>
                    <a:pt x="183096" y="337063"/>
                  </a:cubicBezTo>
                  <a:lnTo>
                    <a:pt x="263121" y="417088"/>
                  </a:lnTo>
                  <a:cubicBezTo>
                    <a:pt x="272493" y="426450"/>
                    <a:pt x="287678" y="426450"/>
                    <a:pt x="297051" y="417088"/>
                  </a:cubicBezTo>
                  <a:lnTo>
                    <a:pt x="457100" y="257039"/>
                  </a:lnTo>
                  <a:cubicBezTo>
                    <a:pt x="466799" y="248000"/>
                    <a:pt x="467337" y="232808"/>
                    <a:pt x="458297" y="223108"/>
                  </a:cubicBezTo>
                  <a:cubicBezTo>
                    <a:pt x="449257" y="213408"/>
                    <a:pt x="434069" y="212872"/>
                    <a:pt x="424367" y="221910"/>
                  </a:cubicBezTo>
                  <a:cubicBezTo>
                    <a:pt x="423954" y="222296"/>
                    <a:pt x="423554" y="222695"/>
                    <a:pt x="423169" y="223108"/>
                  </a:cubicBezTo>
                  <a:close/>
                </a:path>
              </a:pathLst>
            </a:custGeom>
            <a:gradFill flip="none" rotWithShape="1">
              <a:gsLst>
                <a:gs pos="100000">
                  <a:srgbClr val="0078D4"/>
                </a:gs>
                <a:gs pos="40000">
                  <a:srgbClr val="8661C5"/>
                </a:gs>
                <a:gs pos="0">
                  <a:srgbClr val="C03BC4"/>
                </a:gs>
              </a:gsLst>
              <a:path path="circle">
                <a:fillToRect l="100000" t="100000"/>
              </a:path>
              <a:tileRect r="-100000" b="-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Sans Display" pitchFamily="2" charset="0"/>
                <a:ea typeface="+mn-ea"/>
                <a:cs typeface="Segoe Sans Display" pitchFamily="2" charset="0"/>
              </a:endParaRPr>
            </a:p>
          </p:txBody>
        </p:sp>
      </p:grpSp>
    </p:spTree>
    <p:extLst>
      <p:ext uri="{BB962C8B-B14F-4D97-AF65-F5344CB8AC3E}">
        <p14:creationId xmlns:p14="http://schemas.microsoft.com/office/powerpoint/2010/main" val="145143757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52CC0-D192-9506-3DEA-F4CD848C166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82B16CD-0943-1C10-7CDF-971FB869E4B8}"/>
              </a:ext>
            </a:extLst>
          </p:cNvPr>
          <p:cNvSpPr>
            <a:spLocks noGrp="1"/>
          </p:cNvSpPr>
          <p:nvPr>
            <p:ph type="title"/>
          </p:nvPr>
        </p:nvSpPr>
        <p:spPr>
          <a:xfrm>
            <a:off x="585215" y="2423825"/>
            <a:ext cx="9162467" cy="1107996"/>
          </a:xfrm>
        </p:spPr>
        <p:txBody>
          <a:bodyPr/>
          <a:lstStyle/>
          <a:p>
            <a:r>
              <a:rPr lang="en-US" dirty="0"/>
              <a:t>2: Best practices to deliver this session</a:t>
            </a:r>
          </a:p>
        </p:txBody>
      </p:sp>
      <p:sp>
        <p:nvSpPr>
          <p:cNvPr id="5" name="Text Placeholder 4">
            <a:extLst>
              <a:ext uri="{FF2B5EF4-FFF2-40B4-BE49-F238E27FC236}">
                <a16:creationId xmlns:a16="http://schemas.microsoft.com/office/drawing/2014/main" id="{5C1B5936-43B5-FC5A-72F3-F8C4C3BAC18B}"/>
              </a:ext>
            </a:extLst>
          </p:cNvPr>
          <p:cNvSpPr>
            <a:spLocks noGrp="1"/>
          </p:cNvSpPr>
          <p:nvPr>
            <p:ph type="body" sz="quarter" idx="12"/>
          </p:nvPr>
        </p:nvSpPr>
        <p:spPr>
          <a:xfrm>
            <a:off x="585215" y="3751542"/>
            <a:ext cx="6689041" cy="615553"/>
          </a:xfrm>
        </p:spPr>
        <p:txBody>
          <a:bodyPr/>
          <a:lstStyle/>
          <a:p>
            <a:r>
              <a:rPr lang="en-US" sz="2000" dirty="0">
                <a:solidFill>
                  <a:srgbClr val="FFFFFF"/>
                </a:solidFill>
                <a:effectLst/>
                <a:latin typeface="Segoe UI" panose="020B0502040204020203" pitchFamily="34" charset="0"/>
              </a:rPr>
              <a:t>Effective methods for presenting an engaging, informative, and impactful session</a:t>
            </a:r>
            <a:r>
              <a:rPr lang="en-US" sz="2000" dirty="0">
                <a:solidFill>
                  <a:srgbClr val="FFFFFF"/>
                </a:solidFill>
                <a:latin typeface="Segoe UI" panose="020B0502040204020203" pitchFamily="34" charset="0"/>
              </a:rPr>
              <a:t> in person or virtually</a:t>
            </a:r>
            <a:endParaRPr lang="en-US" sz="2000" dirty="0"/>
          </a:p>
        </p:txBody>
      </p:sp>
    </p:spTree>
    <p:extLst>
      <p:ext uri="{BB962C8B-B14F-4D97-AF65-F5344CB8AC3E}">
        <p14:creationId xmlns:p14="http://schemas.microsoft.com/office/powerpoint/2010/main" val="22829583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xml><?xml version="1.0" encoding="utf-8"?>
<p:tagLst xmlns:a="http://schemas.openxmlformats.org/drawingml/2006/main" xmlns:r="http://schemas.openxmlformats.org/officeDocument/2006/relationships" xmlns:p="http://schemas.openxmlformats.org/presentationml/2006/main">
  <p:tag name="SHAPENAME" val="RectangleLight"/>
</p:tagLst>
</file>

<file path=ppt/theme/theme1.xml><?xml version="1.0" encoding="utf-8"?>
<a:theme xmlns:a="http://schemas.openxmlformats.org/drawingml/2006/main" name="MS Ignite 16:9 Template Light">
  <a:themeElements>
    <a:clrScheme name="AI Skills Fest">
      <a:dk1>
        <a:srgbClr val="000000"/>
      </a:dk1>
      <a:lt1>
        <a:srgbClr val="FFFFFF"/>
      </a:lt1>
      <a:dk2>
        <a:srgbClr val="091F2C"/>
      </a:dk2>
      <a:lt2>
        <a:srgbClr val="E8E6DF"/>
      </a:lt2>
      <a:accent1>
        <a:srgbClr val="0078D4"/>
      </a:accent1>
      <a:accent2>
        <a:srgbClr val="C73ECC"/>
      </a:accent2>
      <a:accent3>
        <a:srgbClr val="FF5C39"/>
      </a:accent3>
      <a:accent4>
        <a:srgbClr val="FFE399"/>
      </a:accent4>
      <a:accent5>
        <a:srgbClr val="49C5B1"/>
      </a:accent5>
      <a:accent6>
        <a:srgbClr val="8DE971"/>
      </a:accent6>
      <a:hlink>
        <a:srgbClr val="0067B8"/>
      </a:hlink>
      <a:folHlink>
        <a:srgbClr val="0067B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AI-Skills-Fest_16-9-Event-template_Microsoft_Final" id="{75E1E0E2-04CE-4333-8023-F1FBF65D0AF4}" vid="{9D43C70A-8B06-4E85-94DE-DC0023F047F2}"/>
    </a:ext>
  </a:extLst>
</a:theme>
</file>

<file path=ppt/theme/theme2.xml><?xml version="1.0" encoding="utf-8"?>
<a:theme xmlns:a="http://schemas.openxmlformats.org/drawingml/2006/main" name="MS Ignite 16:9 Template Dark">
  <a:themeElements>
    <a:clrScheme name="AI Skills Fest">
      <a:dk1>
        <a:srgbClr val="000000"/>
      </a:dk1>
      <a:lt1>
        <a:srgbClr val="FFFFFF"/>
      </a:lt1>
      <a:dk2>
        <a:srgbClr val="091F2C"/>
      </a:dk2>
      <a:lt2>
        <a:srgbClr val="E8E6DF"/>
      </a:lt2>
      <a:accent1>
        <a:srgbClr val="0078D4"/>
      </a:accent1>
      <a:accent2>
        <a:srgbClr val="C73ECC"/>
      </a:accent2>
      <a:accent3>
        <a:srgbClr val="FF5C39"/>
      </a:accent3>
      <a:accent4>
        <a:srgbClr val="FFE399"/>
      </a:accent4>
      <a:accent5>
        <a:srgbClr val="49C5B1"/>
      </a:accent5>
      <a:accent6>
        <a:srgbClr val="8DE971"/>
      </a:accent6>
      <a:hlink>
        <a:srgbClr val="0067B8"/>
      </a:hlink>
      <a:folHlink>
        <a:srgbClr val="0067B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AI-Skills-Fest_16-9-Event-template_Microsoft_Final" id="{75E1E0E2-04CE-4333-8023-F1FBF65D0AF4}" vid="{1B060373-179F-4912-B25A-27E70A84AC7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1F8D477975F064FB1DAD42B95778F02" ma:contentTypeVersion="16" ma:contentTypeDescription="Create a new document." ma:contentTypeScope="" ma:versionID="5cc7ac0f34baf0eada6fa9eed28b7488">
  <xsd:schema xmlns:xsd="http://www.w3.org/2001/XMLSchema" xmlns:xs="http://www.w3.org/2001/XMLSchema" xmlns:p="http://schemas.microsoft.com/office/2006/metadata/properties" xmlns:ns1="http://schemas.microsoft.com/sharepoint/v3" xmlns:ns2="30495282-f469-4b88-9594-adcd6ed307cd" xmlns:ns3="2051b924-7230-4cd5-b36c-b90b178af354" targetNamespace="http://schemas.microsoft.com/office/2006/metadata/properties" ma:root="true" ma:fieldsID="a16df0abda2412a95df5f2ba7db9abb9" ns1:_="" ns2:_="" ns3:_="">
    <xsd:import namespace="http://schemas.microsoft.com/sharepoint/v3"/>
    <xsd:import namespace="30495282-f469-4b88-9594-adcd6ed307cd"/>
    <xsd:import namespace="2051b924-7230-4cd5-b36c-b90b178af35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BillingMetadata" minOccurs="0"/>
                <xsd:element ref="ns1:_ip_UnifiedCompliancePolicyProperties" minOccurs="0"/>
                <xsd:element ref="ns1:_ip_UnifiedCompliancePolicyUIAction"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TranslatedLang"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0495282-f469-4b88-9594-adcd6ed307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BillingMetadata" ma:index="12" nillable="true" ma:displayName="MediaServiceBillingMetadata" ma:hidden="true" ma:internalName="MediaServiceBillingMetadata"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2" nillable="true" ma:displayName="Extracted Text" ma:internalName="MediaServiceOCR" ma:readOnly="true">
      <xsd:simpleType>
        <xsd:restriction base="dms:Note">
          <xsd:maxLength value="255"/>
        </xsd:restriction>
      </xsd:simpleType>
    </xsd:element>
    <xsd:element name="TranslatedLang" ma:index="23" nillable="true" ma:displayName="Translated Language" ma:internalName="TranslatedLang">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51b924-7230-4cd5-b36c-b90b178af354"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4440413c-f36a-433e-a112-4338506148df}" ma:internalName="TaxCatchAll" ma:showField="CatchAllData" ma:web="2051b924-7230-4cd5-b36c-b90b178af35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ranslatedLang xmlns="30495282-f469-4b88-9594-adcd6ed307cd" xsi:nil="true"/>
    <_ip_UnifiedCompliancePolicyProperties xmlns="http://schemas.microsoft.com/sharepoint/v3" xsi:nil="true"/>
    <TaxCatchAll xmlns="2051b924-7230-4cd5-b36c-b90b178af354" xsi:nil="true"/>
    <lcf76f155ced4ddcb4097134ff3c332f xmlns="30495282-f469-4b88-9594-adcd6ed307cd">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BFE5D0EE-ED73-4F36-909C-83A004657FB3}"/>
</file>

<file path=customXml/itemProps2.xml><?xml version="1.0" encoding="utf-8"?>
<ds:datastoreItem xmlns:ds="http://schemas.openxmlformats.org/officeDocument/2006/customXml" ds:itemID="{1F1069E4-C29C-4523-8947-4BAE37A3B713}"/>
</file>

<file path=customXml/itemProps3.xml><?xml version="1.0" encoding="utf-8"?>
<ds:datastoreItem xmlns:ds="http://schemas.openxmlformats.org/officeDocument/2006/customXml" ds:itemID="{4CBDDA24-F15F-42AF-8400-46217B9AD9F6}"/>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MS-AI-Skills-Fest_16-9-Event-template_Microsoft_Final</Template>
  <TotalTime>0</TotalTime>
  <Words>3277</Words>
  <Application>Microsoft Office PowerPoint</Application>
  <PresentationFormat>Widescreen</PresentationFormat>
  <Paragraphs>332</Paragraphs>
  <Slides>19</Slides>
  <Notes>17</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19</vt:i4>
      </vt:variant>
    </vt:vector>
  </HeadingPairs>
  <TitlesOfParts>
    <vt:vector size="33" baseType="lpstr">
      <vt:lpstr>Segoe Sans</vt:lpstr>
      <vt:lpstr>Aptos</vt:lpstr>
      <vt:lpstr>Arial</vt:lpstr>
      <vt:lpstr>Calibri</vt:lpstr>
      <vt:lpstr>Consolas</vt:lpstr>
      <vt:lpstr>Segoe Sans Display</vt:lpstr>
      <vt:lpstr>Segoe Sans Display Semibold</vt:lpstr>
      <vt:lpstr>Segoe UI</vt:lpstr>
      <vt:lpstr>Segoe UI Semibold</vt:lpstr>
      <vt:lpstr>Segoe UI Semilight</vt:lpstr>
      <vt:lpstr>Segoe UI Variable Display Semib</vt:lpstr>
      <vt:lpstr>Wingdings</vt:lpstr>
      <vt:lpstr>MS Ignite 16:9 Template Light</vt:lpstr>
      <vt:lpstr>MS Ignite 16:9 Template Dark</vt:lpstr>
      <vt:lpstr>Microsoft AI Skills Fest</vt:lpstr>
      <vt:lpstr>AI in action:  Unlock productivity at work</vt:lpstr>
      <vt:lpstr>Welcome to Microsoft AI Skills Fest!</vt:lpstr>
      <vt:lpstr>What you can expect</vt:lpstr>
      <vt:lpstr>1: Session overview</vt:lpstr>
      <vt:lpstr>Session agenda</vt:lpstr>
      <vt:lpstr>Help learners to participate in our GWR challenge</vt:lpstr>
      <vt:lpstr>Key considerations for planning / organizing this session</vt:lpstr>
      <vt:lpstr>2: Best practices to deliver this session</vt:lpstr>
      <vt:lpstr>Best practices for instructors</vt:lpstr>
      <vt:lpstr>1: Virtual delivery: best practices (1 of 1)</vt:lpstr>
      <vt:lpstr>1: Virtual delivery: best practices (2 of 2)</vt:lpstr>
      <vt:lpstr>2: In-person delivery: best practices (1/2)</vt:lpstr>
      <vt:lpstr>2: In-person delivery: best practices (2/2)</vt:lpstr>
      <vt:lpstr>3: Instructor guide</vt:lpstr>
      <vt:lpstr>At-a-glance  session overview</vt:lpstr>
      <vt:lpstr>Session timing</vt:lpstr>
      <vt:lpstr>Instructions to use our session slides</vt:lpstr>
      <vt:lpstr>For your note: our content 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dc:description/>
  <cp:revision>1</cp:revision>
  <dcterms:created xsi:type="dcterms:W3CDTF">2025-03-06T00:22:28Z</dcterms:created>
  <dcterms:modified xsi:type="dcterms:W3CDTF">2025-03-20T17:19:08Z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0x01010081F8D477975F064FB1DAD42B95778F02</vt:lpwstr>
  </property>
</Properties>
</file>